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322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1F162D-B281-4925-A781-4C9FBEB12912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4CB5C8F0-B5B1-421F-861C-AE9EA18EE5FF}">
      <dgm:prSet phldrT="[Text]"/>
      <dgm:spPr/>
      <dgm:t>
        <a:bodyPr/>
        <a:lstStyle/>
        <a:p>
          <a:r>
            <a:rPr lang="de-DE" b="1" dirty="0" smtClean="0"/>
            <a:t>April/Mai</a:t>
          </a:r>
        </a:p>
        <a:p>
          <a:r>
            <a:rPr lang="de-DE" dirty="0" smtClean="0"/>
            <a:t>Vorbereitung Infrastruktur, Equipment, Inneneinrichtung</a:t>
          </a:r>
        </a:p>
        <a:p>
          <a:r>
            <a:rPr lang="de-DE" dirty="0" smtClean="0"/>
            <a:t>Logo-Design, Erstellung Homepage</a:t>
          </a:r>
          <a:endParaRPr lang="de-DE" dirty="0"/>
        </a:p>
      </dgm:t>
    </dgm:pt>
    <dgm:pt modelId="{D602395B-14A0-4A94-93DF-F7D4BD6DE5BC}" type="parTrans" cxnId="{64E894B6-F83C-47F9-9EAC-B69E602D01D9}">
      <dgm:prSet/>
      <dgm:spPr/>
      <dgm:t>
        <a:bodyPr/>
        <a:lstStyle/>
        <a:p>
          <a:endParaRPr lang="de-DE"/>
        </a:p>
      </dgm:t>
    </dgm:pt>
    <dgm:pt modelId="{E5AE0D04-08A9-4222-8EAA-505563FF8E96}" type="sibTrans" cxnId="{64E894B6-F83C-47F9-9EAC-B69E602D01D9}">
      <dgm:prSet/>
      <dgm:spPr/>
      <dgm:t>
        <a:bodyPr/>
        <a:lstStyle/>
        <a:p>
          <a:endParaRPr lang="de-DE"/>
        </a:p>
      </dgm:t>
    </dgm:pt>
    <dgm:pt modelId="{6A86D3B1-80E3-48C6-86A9-4B51E28AEC3E}">
      <dgm:prSet phldrT="[Text]"/>
      <dgm:spPr/>
      <dgm:t>
        <a:bodyPr/>
        <a:lstStyle/>
        <a:p>
          <a:r>
            <a:rPr lang="de-DE" b="1" dirty="0" smtClean="0"/>
            <a:t>Juni</a:t>
          </a:r>
          <a:r>
            <a:rPr lang="de-DE" dirty="0" smtClean="0"/>
            <a:t> </a:t>
          </a:r>
        </a:p>
        <a:p>
          <a:r>
            <a:rPr lang="de-DE" dirty="0" smtClean="0"/>
            <a:t>Testphase von Games, PCs; Bestückung Snack/Getränke-automaten; finale Inneneinrichtung</a:t>
          </a:r>
        </a:p>
        <a:p>
          <a:endParaRPr lang="de-DE" dirty="0" smtClean="0"/>
        </a:p>
        <a:p>
          <a:r>
            <a:rPr lang="de-DE" dirty="0" smtClean="0"/>
            <a:t>Start Marketing, Instagram-Story starten;  Erstellung Buchungssystem			</a:t>
          </a:r>
        </a:p>
        <a:p>
          <a:endParaRPr lang="de-DE" dirty="0"/>
        </a:p>
      </dgm:t>
    </dgm:pt>
    <dgm:pt modelId="{9E9E405C-F882-401D-AFAD-F559877C9F78}" type="parTrans" cxnId="{2525FB62-0EDB-4DF4-896F-29D617CA4E9D}">
      <dgm:prSet/>
      <dgm:spPr/>
      <dgm:t>
        <a:bodyPr/>
        <a:lstStyle/>
        <a:p>
          <a:endParaRPr lang="de-DE"/>
        </a:p>
      </dgm:t>
    </dgm:pt>
    <dgm:pt modelId="{F4F2FC64-AA33-4A79-B881-E1B5CE56254A}" type="sibTrans" cxnId="{2525FB62-0EDB-4DF4-896F-29D617CA4E9D}">
      <dgm:prSet/>
      <dgm:spPr/>
      <dgm:t>
        <a:bodyPr/>
        <a:lstStyle/>
        <a:p>
          <a:endParaRPr lang="de-DE"/>
        </a:p>
      </dgm:t>
    </dgm:pt>
    <dgm:pt modelId="{97E58D72-681C-4712-974F-D9023A4B33B4}">
      <dgm:prSet phldrT="[Text]"/>
      <dgm:spPr/>
      <dgm:t>
        <a:bodyPr/>
        <a:lstStyle/>
        <a:p>
          <a:r>
            <a:rPr lang="de-DE" b="1" dirty="0" smtClean="0"/>
            <a:t>Dezember</a:t>
          </a:r>
        </a:p>
        <a:p>
          <a:r>
            <a:rPr lang="de-DE" dirty="0" smtClean="0"/>
            <a:t>Erste volle Saison, Bereinigung von Kinderkrankheiten, </a:t>
          </a:r>
        </a:p>
        <a:p>
          <a:endParaRPr lang="de-DE" dirty="0" smtClean="0"/>
        </a:p>
        <a:p>
          <a:r>
            <a:rPr lang="de-DE" dirty="0" smtClean="0"/>
            <a:t>Fortsetzen der Marketingaktivitäten </a:t>
          </a:r>
        </a:p>
        <a:p>
          <a:endParaRPr lang="de-DE" dirty="0" smtClean="0"/>
        </a:p>
        <a:p>
          <a:r>
            <a:rPr lang="de-DE" dirty="0" smtClean="0"/>
            <a:t>Einstellung 2. Mitarbeiter</a:t>
          </a:r>
          <a:endParaRPr lang="de-DE" dirty="0"/>
        </a:p>
      </dgm:t>
    </dgm:pt>
    <dgm:pt modelId="{D9D4479E-6E15-457D-A1A5-751572DE8C3E}" type="parTrans" cxnId="{661D2068-0D8B-4773-9D32-61018F24DAE9}">
      <dgm:prSet/>
      <dgm:spPr/>
      <dgm:t>
        <a:bodyPr/>
        <a:lstStyle/>
        <a:p>
          <a:endParaRPr lang="de-DE"/>
        </a:p>
      </dgm:t>
    </dgm:pt>
    <dgm:pt modelId="{C6543811-BE09-4DCA-9A07-9037C3176C85}" type="sibTrans" cxnId="{661D2068-0D8B-4773-9D32-61018F24DAE9}">
      <dgm:prSet/>
      <dgm:spPr/>
      <dgm:t>
        <a:bodyPr/>
        <a:lstStyle/>
        <a:p>
          <a:endParaRPr lang="de-DE"/>
        </a:p>
      </dgm:t>
    </dgm:pt>
    <dgm:pt modelId="{55662FAE-69F5-4D10-8B93-1E468D68A14B}">
      <dgm:prSet phldrT="[Text]"/>
      <dgm:spPr/>
      <dgm:t>
        <a:bodyPr/>
        <a:lstStyle/>
        <a:p>
          <a:r>
            <a:rPr lang="de-DE" b="1" dirty="0" smtClean="0"/>
            <a:t>Juli</a:t>
          </a:r>
        </a:p>
        <a:p>
          <a:r>
            <a:rPr lang="de-DE" dirty="0" smtClean="0"/>
            <a:t>Eröffnung und erste Schritte im Unternehmen, Testen Buchungssystem</a:t>
          </a:r>
        </a:p>
        <a:p>
          <a:endParaRPr lang="de-DE" dirty="0" smtClean="0"/>
        </a:p>
        <a:p>
          <a:r>
            <a:rPr lang="de-DE" dirty="0" smtClean="0"/>
            <a:t>Intensive Marketingphase: Bewerbung in Hotels, Tourismusbetrieben, etc.</a:t>
          </a:r>
        </a:p>
        <a:p>
          <a:endParaRPr lang="de-DE" dirty="0" smtClean="0"/>
        </a:p>
        <a:p>
          <a:r>
            <a:rPr lang="de-DE" dirty="0" smtClean="0"/>
            <a:t>Suche nach erstem Mitarbeiter </a:t>
          </a:r>
          <a:endParaRPr lang="de-DE" dirty="0"/>
        </a:p>
      </dgm:t>
    </dgm:pt>
    <dgm:pt modelId="{98783E26-0E65-4CFB-BE1B-6074014332A4}" type="parTrans" cxnId="{3F3284B2-476E-4212-9176-693C8E5374EF}">
      <dgm:prSet/>
      <dgm:spPr/>
      <dgm:t>
        <a:bodyPr/>
        <a:lstStyle/>
        <a:p>
          <a:endParaRPr lang="de-DE"/>
        </a:p>
      </dgm:t>
    </dgm:pt>
    <dgm:pt modelId="{CF9D137E-511F-4D73-9496-EDDA6167D2C8}" type="sibTrans" cxnId="{3F3284B2-476E-4212-9176-693C8E5374EF}">
      <dgm:prSet/>
      <dgm:spPr/>
      <dgm:t>
        <a:bodyPr/>
        <a:lstStyle/>
        <a:p>
          <a:endParaRPr lang="de-DE"/>
        </a:p>
      </dgm:t>
    </dgm:pt>
    <dgm:pt modelId="{A831DC9B-D5B4-477C-B5FB-74B88D6199D3}" type="pres">
      <dgm:prSet presAssocID="{351F162D-B281-4925-A781-4C9FBEB12912}" presName="arrowDiagram" presStyleCnt="0">
        <dgm:presLayoutVars>
          <dgm:chMax val="5"/>
          <dgm:dir/>
          <dgm:resizeHandles val="exact"/>
        </dgm:presLayoutVars>
      </dgm:prSet>
      <dgm:spPr/>
    </dgm:pt>
    <dgm:pt modelId="{3A114F7F-52B3-4003-BC37-C32D4BEBF6C4}" type="pres">
      <dgm:prSet presAssocID="{351F162D-B281-4925-A781-4C9FBEB12912}" presName="arrow" presStyleLbl="bgShp" presStyleIdx="0" presStyleCnt="1"/>
      <dgm:spPr/>
    </dgm:pt>
    <dgm:pt modelId="{7833AB30-2EE4-447C-AC6B-ECF616BD6637}" type="pres">
      <dgm:prSet presAssocID="{351F162D-B281-4925-A781-4C9FBEB12912}" presName="arrowDiagram4" presStyleCnt="0"/>
      <dgm:spPr/>
    </dgm:pt>
    <dgm:pt modelId="{5AFA0679-5B3C-4544-B0F4-1E35E07394A2}" type="pres">
      <dgm:prSet presAssocID="{4CB5C8F0-B5B1-421F-861C-AE9EA18EE5FF}" presName="bullet4a" presStyleLbl="node1" presStyleIdx="0" presStyleCnt="4"/>
      <dgm:spPr/>
    </dgm:pt>
    <dgm:pt modelId="{D54B0A4E-13EC-452F-BAD5-71CFCBDE9297}" type="pres">
      <dgm:prSet presAssocID="{4CB5C8F0-B5B1-421F-861C-AE9EA18EE5FF}" presName="textBox4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DD7205F-87DC-4FDC-9DB0-AEF3EBCA3EC5}" type="pres">
      <dgm:prSet presAssocID="{6A86D3B1-80E3-48C6-86A9-4B51E28AEC3E}" presName="bullet4b" presStyleLbl="node1" presStyleIdx="1" presStyleCnt="4"/>
      <dgm:spPr/>
    </dgm:pt>
    <dgm:pt modelId="{C3D79ABE-89B7-44F3-B2DC-B7D6E1F2BD86}" type="pres">
      <dgm:prSet presAssocID="{6A86D3B1-80E3-48C6-86A9-4B51E28AEC3E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CF54CA4-A332-4D71-A3FE-CF2093BBD15B}" type="pres">
      <dgm:prSet presAssocID="{55662FAE-69F5-4D10-8B93-1E468D68A14B}" presName="bullet4c" presStyleLbl="node1" presStyleIdx="2" presStyleCnt="4"/>
      <dgm:spPr/>
    </dgm:pt>
    <dgm:pt modelId="{D1DE8F83-DF66-4855-AEFB-3A9A66FFEB3C}" type="pres">
      <dgm:prSet presAssocID="{55662FAE-69F5-4D10-8B93-1E468D68A14B}" presName="textBox4c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ABBD405-AE12-4C21-B532-D58115F08DC0}" type="pres">
      <dgm:prSet presAssocID="{97E58D72-681C-4712-974F-D9023A4B33B4}" presName="bullet4d" presStyleLbl="node1" presStyleIdx="3" presStyleCnt="4"/>
      <dgm:spPr/>
    </dgm:pt>
    <dgm:pt modelId="{076E3009-9F92-484B-A39A-95D8DBAF8103}" type="pres">
      <dgm:prSet presAssocID="{97E58D72-681C-4712-974F-D9023A4B33B4}" presName="textBox4d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F87711F2-3C8E-43C1-BEF2-9D8A98EE208B}" type="presOf" srcId="{97E58D72-681C-4712-974F-D9023A4B33B4}" destId="{076E3009-9F92-484B-A39A-95D8DBAF8103}" srcOrd="0" destOrd="0" presId="urn:microsoft.com/office/officeart/2005/8/layout/arrow2"/>
    <dgm:cxn modelId="{2525FB62-0EDB-4DF4-896F-29D617CA4E9D}" srcId="{351F162D-B281-4925-A781-4C9FBEB12912}" destId="{6A86D3B1-80E3-48C6-86A9-4B51E28AEC3E}" srcOrd="1" destOrd="0" parTransId="{9E9E405C-F882-401D-AFAD-F559877C9F78}" sibTransId="{F4F2FC64-AA33-4A79-B881-E1B5CE56254A}"/>
    <dgm:cxn modelId="{3F3284B2-476E-4212-9176-693C8E5374EF}" srcId="{351F162D-B281-4925-A781-4C9FBEB12912}" destId="{55662FAE-69F5-4D10-8B93-1E468D68A14B}" srcOrd="2" destOrd="0" parTransId="{98783E26-0E65-4CFB-BE1B-6074014332A4}" sibTransId="{CF9D137E-511F-4D73-9496-EDDA6167D2C8}"/>
    <dgm:cxn modelId="{64E894B6-F83C-47F9-9EAC-B69E602D01D9}" srcId="{351F162D-B281-4925-A781-4C9FBEB12912}" destId="{4CB5C8F0-B5B1-421F-861C-AE9EA18EE5FF}" srcOrd="0" destOrd="0" parTransId="{D602395B-14A0-4A94-93DF-F7D4BD6DE5BC}" sibTransId="{E5AE0D04-08A9-4222-8EAA-505563FF8E96}"/>
    <dgm:cxn modelId="{2F68563A-A4F9-4984-9275-F213AC5B8645}" type="presOf" srcId="{4CB5C8F0-B5B1-421F-861C-AE9EA18EE5FF}" destId="{D54B0A4E-13EC-452F-BAD5-71CFCBDE9297}" srcOrd="0" destOrd="0" presId="urn:microsoft.com/office/officeart/2005/8/layout/arrow2"/>
    <dgm:cxn modelId="{BB73AD78-AC71-4005-84FC-D8EAE0F05D99}" type="presOf" srcId="{6A86D3B1-80E3-48C6-86A9-4B51E28AEC3E}" destId="{C3D79ABE-89B7-44F3-B2DC-B7D6E1F2BD86}" srcOrd="0" destOrd="0" presId="urn:microsoft.com/office/officeart/2005/8/layout/arrow2"/>
    <dgm:cxn modelId="{661D2068-0D8B-4773-9D32-61018F24DAE9}" srcId="{351F162D-B281-4925-A781-4C9FBEB12912}" destId="{97E58D72-681C-4712-974F-D9023A4B33B4}" srcOrd="3" destOrd="0" parTransId="{D9D4479E-6E15-457D-A1A5-751572DE8C3E}" sibTransId="{C6543811-BE09-4DCA-9A07-9037C3176C85}"/>
    <dgm:cxn modelId="{05CE03F8-EE56-4F07-A6E3-36DCC53BA0F4}" type="presOf" srcId="{55662FAE-69F5-4D10-8B93-1E468D68A14B}" destId="{D1DE8F83-DF66-4855-AEFB-3A9A66FFEB3C}" srcOrd="0" destOrd="0" presId="urn:microsoft.com/office/officeart/2005/8/layout/arrow2"/>
    <dgm:cxn modelId="{8C8D558A-5064-4DF4-9D48-6A4333BB0545}" type="presOf" srcId="{351F162D-B281-4925-A781-4C9FBEB12912}" destId="{A831DC9B-D5B4-477C-B5FB-74B88D6199D3}" srcOrd="0" destOrd="0" presId="urn:microsoft.com/office/officeart/2005/8/layout/arrow2"/>
    <dgm:cxn modelId="{1BF58E3A-9E94-400E-9CA1-53D0D5E1B802}" type="presParOf" srcId="{A831DC9B-D5B4-477C-B5FB-74B88D6199D3}" destId="{3A114F7F-52B3-4003-BC37-C32D4BEBF6C4}" srcOrd="0" destOrd="0" presId="urn:microsoft.com/office/officeart/2005/8/layout/arrow2"/>
    <dgm:cxn modelId="{5E99E952-8D71-44D3-BC9C-2B873F4809D6}" type="presParOf" srcId="{A831DC9B-D5B4-477C-B5FB-74B88D6199D3}" destId="{7833AB30-2EE4-447C-AC6B-ECF616BD6637}" srcOrd="1" destOrd="0" presId="urn:microsoft.com/office/officeart/2005/8/layout/arrow2"/>
    <dgm:cxn modelId="{F979ECAF-5283-476C-8013-5410CEB61854}" type="presParOf" srcId="{7833AB30-2EE4-447C-AC6B-ECF616BD6637}" destId="{5AFA0679-5B3C-4544-B0F4-1E35E07394A2}" srcOrd="0" destOrd="0" presId="urn:microsoft.com/office/officeart/2005/8/layout/arrow2"/>
    <dgm:cxn modelId="{38832750-1198-40DF-A885-31FD730CD4AA}" type="presParOf" srcId="{7833AB30-2EE4-447C-AC6B-ECF616BD6637}" destId="{D54B0A4E-13EC-452F-BAD5-71CFCBDE9297}" srcOrd="1" destOrd="0" presId="urn:microsoft.com/office/officeart/2005/8/layout/arrow2"/>
    <dgm:cxn modelId="{7AE95721-2AD2-4D00-8348-A013B78304BB}" type="presParOf" srcId="{7833AB30-2EE4-447C-AC6B-ECF616BD6637}" destId="{9DD7205F-87DC-4FDC-9DB0-AEF3EBCA3EC5}" srcOrd="2" destOrd="0" presId="urn:microsoft.com/office/officeart/2005/8/layout/arrow2"/>
    <dgm:cxn modelId="{14FEC57B-0CCE-4433-8054-B5CB8C14AE14}" type="presParOf" srcId="{7833AB30-2EE4-447C-AC6B-ECF616BD6637}" destId="{C3D79ABE-89B7-44F3-B2DC-B7D6E1F2BD86}" srcOrd="3" destOrd="0" presId="urn:microsoft.com/office/officeart/2005/8/layout/arrow2"/>
    <dgm:cxn modelId="{C810F215-A800-4DDF-B17E-28ACE96D9EEF}" type="presParOf" srcId="{7833AB30-2EE4-447C-AC6B-ECF616BD6637}" destId="{8CF54CA4-A332-4D71-A3FE-CF2093BBD15B}" srcOrd="4" destOrd="0" presId="urn:microsoft.com/office/officeart/2005/8/layout/arrow2"/>
    <dgm:cxn modelId="{2306C58B-4415-465C-8AF6-5C19C46F59B9}" type="presParOf" srcId="{7833AB30-2EE4-447C-AC6B-ECF616BD6637}" destId="{D1DE8F83-DF66-4855-AEFB-3A9A66FFEB3C}" srcOrd="5" destOrd="0" presId="urn:microsoft.com/office/officeart/2005/8/layout/arrow2"/>
    <dgm:cxn modelId="{C7E36A9E-A34F-4FF9-BB70-F7139CA5A7CF}" type="presParOf" srcId="{7833AB30-2EE4-447C-AC6B-ECF616BD6637}" destId="{BABBD405-AE12-4C21-B532-D58115F08DC0}" srcOrd="6" destOrd="0" presId="urn:microsoft.com/office/officeart/2005/8/layout/arrow2"/>
    <dgm:cxn modelId="{D6A81D64-A9A0-42FA-B2B9-8E801D522B95}" type="presParOf" srcId="{7833AB30-2EE4-447C-AC6B-ECF616BD6637}" destId="{076E3009-9F92-484B-A39A-95D8DBAF8103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114F7F-52B3-4003-BC37-C32D4BEBF6C4}">
      <dsp:nvSpPr>
        <dsp:cNvPr id="0" name=""/>
        <dsp:cNvSpPr/>
      </dsp:nvSpPr>
      <dsp:spPr>
        <a:xfrm>
          <a:off x="0" y="169333"/>
          <a:ext cx="8128000" cy="5079999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FA0679-5B3C-4544-B0F4-1E35E07394A2}">
      <dsp:nvSpPr>
        <dsp:cNvPr id="0" name=""/>
        <dsp:cNvSpPr/>
      </dsp:nvSpPr>
      <dsp:spPr>
        <a:xfrm>
          <a:off x="800608" y="3946821"/>
          <a:ext cx="186944" cy="1869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4B0A4E-13EC-452F-BAD5-71CFCBDE9297}">
      <dsp:nvSpPr>
        <dsp:cNvPr id="0" name=""/>
        <dsp:cNvSpPr/>
      </dsp:nvSpPr>
      <dsp:spPr>
        <a:xfrm>
          <a:off x="894080" y="4040293"/>
          <a:ext cx="1389888" cy="1209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58" tIns="0" rIns="0" bIns="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b="1" kern="1200" dirty="0" smtClean="0"/>
            <a:t>April/Mai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Vorbereitung Infrastruktur, Equipment, Inneneinrichtung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Logo-Design, Erstellung Homepage</a:t>
          </a:r>
          <a:endParaRPr lang="de-DE" sz="1100" kern="1200" dirty="0"/>
        </a:p>
      </dsp:txBody>
      <dsp:txXfrm>
        <a:off x="894080" y="4040293"/>
        <a:ext cx="1389888" cy="1209040"/>
      </dsp:txXfrm>
    </dsp:sp>
    <dsp:sp modelId="{9DD7205F-87DC-4FDC-9DB0-AEF3EBCA3EC5}">
      <dsp:nvSpPr>
        <dsp:cNvPr id="0" name=""/>
        <dsp:cNvSpPr/>
      </dsp:nvSpPr>
      <dsp:spPr>
        <a:xfrm>
          <a:off x="2121408" y="2765213"/>
          <a:ext cx="325120" cy="3251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D79ABE-89B7-44F3-B2DC-B7D6E1F2BD86}">
      <dsp:nvSpPr>
        <dsp:cNvPr id="0" name=""/>
        <dsp:cNvSpPr/>
      </dsp:nvSpPr>
      <dsp:spPr>
        <a:xfrm>
          <a:off x="2283968" y="2927773"/>
          <a:ext cx="1706880" cy="2321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274" tIns="0" rIns="0" bIns="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b="1" kern="1200" dirty="0" smtClean="0"/>
            <a:t>Juni</a:t>
          </a:r>
          <a:r>
            <a:rPr lang="de-DE" sz="1100" kern="1200" dirty="0" smtClean="0"/>
            <a:t> 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Testphase von Games, PCs; Bestückung Snack/Getränke-automaten; finale Inneneinrichtung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Start Marketing, Instagram-Story starten;  Erstellung Buchungssystem			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100" kern="1200" dirty="0"/>
        </a:p>
      </dsp:txBody>
      <dsp:txXfrm>
        <a:off x="2283968" y="2927773"/>
        <a:ext cx="1706880" cy="2321559"/>
      </dsp:txXfrm>
    </dsp:sp>
    <dsp:sp modelId="{8CF54CA4-A332-4D71-A3FE-CF2093BBD15B}">
      <dsp:nvSpPr>
        <dsp:cNvPr id="0" name=""/>
        <dsp:cNvSpPr/>
      </dsp:nvSpPr>
      <dsp:spPr>
        <a:xfrm>
          <a:off x="3807968" y="1894501"/>
          <a:ext cx="430784" cy="430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DE8F83-DF66-4855-AEFB-3A9A66FFEB3C}">
      <dsp:nvSpPr>
        <dsp:cNvPr id="0" name=""/>
        <dsp:cNvSpPr/>
      </dsp:nvSpPr>
      <dsp:spPr>
        <a:xfrm>
          <a:off x="4023360" y="2109893"/>
          <a:ext cx="1706880" cy="3139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264" tIns="0" rIns="0" bIns="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b="1" kern="1200" dirty="0" smtClean="0"/>
            <a:t>Juli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Eröffnung und erste Schritte im Unternehmen, Testen Buchungssystem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Intensive Marketingphase: Bewerbung in Hotels, Tourismusbetrieben, etc.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Suche nach erstem Mitarbeiter </a:t>
          </a:r>
          <a:endParaRPr lang="de-DE" sz="1100" kern="1200" dirty="0"/>
        </a:p>
      </dsp:txBody>
      <dsp:txXfrm>
        <a:off x="4023360" y="2109893"/>
        <a:ext cx="1706880" cy="3139440"/>
      </dsp:txXfrm>
    </dsp:sp>
    <dsp:sp modelId="{BABBD405-AE12-4C21-B532-D58115F08DC0}">
      <dsp:nvSpPr>
        <dsp:cNvPr id="0" name=""/>
        <dsp:cNvSpPr/>
      </dsp:nvSpPr>
      <dsp:spPr>
        <a:xfrm>
          <a:off x="5644896" y="1318429"/>
          <a:ext cx="577088" cy="5770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6E3009-9F92-484B-A39A-95D8DBAF8103}">
      <dsp:nvSpPr>
        <dsp:cNvPr id="0" name=""/>
        <dsp:cNvSpPr/>
      </dsp:nvSpPr>
      <dsp:spPr>
        <a:xfrm>
          <a:off x="5933440" y="1606973"/>
          <a:ext cx="1706880" cy="3642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5787" tIns="0" rIns="0" bIns="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b="1" kern="1200" dirty="0" smtClean="0"/>
            <a:t>Dezember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Erste volle Saison, Bereinigung von Kinderkrankheiten, 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Fortsetzen der Marketingaktivitäten 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10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Einstellung 2. Mitarbeiter</a:t>
          </a:r>
          <a:endParaRPr lang="de-DE" sz="1100" kern="1200" dirty="0"/>
        </a:p>
      </dsp:txBody>
      <dsp:txXfrm>
        <a:off x="5933440" y="1606973"/>
        <a:ext cx="1706880" cy="3642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CBA9A-AB03-4CFC-97EF-FD1BB9977278}" type="datetimeFigureOut">
              <a:rPr lang="de-AT" smtClean="0"/>
              <a:t>03.04.2024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9DDD-CD73-403A-9013-97B0C9C51E1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25916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CBA9A-AB03-4CFC-97EF-FD1BB9977278}" type="datetimeFigureOut">
              <a:rPr lang="de-AT" smtClean="0"/>
              <a:t>03.04.2024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9DDD-CD73-403A-9013-97B0C9C51E1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84073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CBA9A-AB03-4CFC-97EF-FD1BB9977278}" type="datetimeFigureOut">
              <a:rPr lang="de-AT" smtClean="0"/>
              <a:t>03.04.2024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9DDD-CD73-403A-9013-97B0C9C51E1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94149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CBA9A-AB03-4CFC-97EF-FD1BB9977278}" type="datetimeFigureOut">
              <a:rPr lang="de-AT" smtClean="0"/>
              <a:t>03.04.2024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9DDD-CD73-403A-9013-97B0C9C51E1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05446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CBA9A-AB03-4CFC-97EF-FD1BB9977278}" type="datetimeFigureOut">
              <a:rPr lang="de-AT" smtClean="0"/>
              <a:t>03.04.2024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9DDD-CD73-403A-9013-97B0C9C51E1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54548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CBA9A-AB03-4CFC-97EF-FD1BB9977278}" type="datetimeFigureOut">
              <a:rPr lang="de-AT" smtClean="0"/>
              <a:t>03.04.2024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9DDD-CD73-403A-9013-97B0C9C51E1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64644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CBA9A-AB03-4CFC-97EF-FD1BB9977278}" type="datetimeFigureOut">
              <a:rPr lang="de-AT" smtClean="0"/>
              <a:t>03.04.2024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9DDD-CD73-403A-9013-97B0C9C51E1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17764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CBA9A-AB03-4CFC-97EF-FD1BB9977278}" type="datetimeFigureOut">
              <a:rPr lang="de-AT" smtClean="0"/>
              <a:t>03.04.2024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9DDD-CD73-403A-9013-97B0C9C51E1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01608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CBA9A-AB03-4CFC-97EF-FD1BB9977278}" type="datetimeFigureOut">
              <a:rPr lang="de-AT" smtClean="0"/>
              <a:t>03.04.2024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9DDD-CD73-403A-9013-97B0C9C51E1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48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CBA9A-AB03-4CFC-97EF-FD1BB9977278}" type="datetimeFigureOut">
              <a:rPr lang="de-AT" smtClean="0"/>
              <a:t>03.04.2024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9DDD-CD73-403A-9013-97B0C9C51E1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92540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CBA9A-AB03-4CFC-97EF-FD1BB9977278}" type="datetimeFigureOut">
              <a:rPr lang="de-AT" smtClean="0"/>
              <a:t>03.04.2024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9DDD-CD73-403A-9013-97B0C9C51E1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85089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CBA9A-AB03-4CFC-97EF-FD1BB9977278}" type="datetimeFigureOut">
              <a:rPr lang="de-AT" smtClean="0"/>
              <a:t>03.04.2024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79DDD-CD73-403A-9013-97B0C9C51E1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7288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uppieren 85"/>
          <p:cNvGrpSpPr/>
          <p:nvPr/>
        </p:nvGrpSpPr>
        <p:grpSpPr>
          <a:xfrm>
            <a:off x="1005840" y="7542"/>
            <a:ext cx="8179311" cy="6855322"/>
            <a:chOff x="1005840" y="7542"/>
            <a:chExt cx="8179311" cy="6855322"/>
          </a:xfrm>
        </p:grpSpPr>
        <p:pic>
          <p:nvPicPr>
            <p:cNvPr id="1026" name="0E13C739-E5AE-4395-8451-BB38764AA966" descr="9b6877fa-f2aa-473d-86a5-2a582803aa86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667835" y="-654453"/>
              <a:ext cx="6855322" cy="8179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Ellipse 3"/>
            <p:cNvSpPr/>
            <p:nvPr/>
          </p:nvSpPr>
          <p:spPr>
            <a:xfrm>
              <a:off x="6951472" y="3594608"/>
              <a:ext cx="301752" cy="3017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7</a:t>
              </a:r>
              <a:endParaRPr lang="de-AT" dirty="0"/>
            </a:p>
          </p:txBody>
        </p:sp>
        <p:sp>
          <p:nvSpPr>
            <p:cNvPr id="6" name="Ellipse 5"/>
            <p:cNvSpPr/>
            <p:nvPr/>
          </p:nvSpPr>
          <p:spPr>
            <a:xfrm>
              <a:off x="7497064" y="3520440"/>
              <a:ext cx="301752" cy="3017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7</a:t>
              </a:r>
              <a:endParaRPr lang="de-AT" dirty="0"/>
            </a:p>
          </p:txBody>
        </p:sp>
        <p:sp>
          <p:nvSpPr>
            <p:cNvPr id="5" name="Rechteck 4"/>
            <p:cNvSpPr/>
            <p:nvPr/>
          </p:nvSpPr>
          <p:spPr>
            <a:xfrm>
              <a:off x="6283960" y="3287269"/>
              <a:ext cx="423672" cy="73692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1</a:t>
              </a:r>
              <a:endParaRPr lang="de-AT" dirty="0"/>
            </a:p>
          </p:txBody>
        </p:sp>
        <p:sp>
          <p:nvSpPr>
            <p:cNvPr id="7" name="Rechteck 6"/>
            <p:cNvSpPr/>
            <p:nvPr/>
          </p:nvSpPr>
          <p:spPr>
            <a:xfrm>
              <a:off x="8204200" y="3896360"/>
              <a:ext cx="822960" cy="28346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2</a:t>
              </a:r>
              <a:endParaRPr lang="de-AT" dirty="0"/>
            </a:p>
          </p:txBody>
        </p:sp>
        <p:sp>
          <p:nvSpPr>
            <p:cNvPr id="9" name="Rechteck 8"/>
            <p:cNvSpPr/>
            <p:nvPr/>
          </p:nvSpPr>
          <p:spPr>
            <a:xfrm rot="16200000">
              <a:off x="8053324" y="4330700"/>
              <a:ext cx="547116" cy="24536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8" name="Rechteck 7"/>
            <p:cNvSpPr/>
            <p:nvPr/>
          </p:nvSpPr>
          <p:spPr>
            <a:xfrm>
              <a:off x="8449564" y="5350256"/>
              <a:ext cx="376428" cy="10972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3</a:t>
              </a:r>
              <a:endParaRPr lang="de-AT" dirty="0"/>
            </a:p>
          </p:txBody>
        </p:sp>
        <p:sp>
          <p:nvSpPr>
            <p:cNvPr id="11" name="Rechteck 10"/>
            <p:cNvSpPr/>
            <p:nvPr/>
          </p:nvSpPr>
          <p:spPr>
            <a:xfrm rot="16200000">
              <a:off x="8035417" y="6022340"/>
              <a:ext cx="337566" cy="51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3</a:t>
              </a:r>
              <a:endParaRPr lang="de-AT" dirty="0"/>
            </a:p>
          </p:txBody>
        </p:sp>
        <p:sp>
          <p:nvSpPr>
            <p:cNvPr id="26" name="Freihandform 25"/>
            <p:cNvSpPr/>
            <p:nvPr/>
          </p:nvSpPr>
          <p:spPr>
            <a:xfrm rot="18074028">
              <a:off x="8571364" y="4827027"/>
              <a:ext cx="344313" cy="453165"/>
            </a:xfrm>
            <a:custGeom>
              <a:avLst/>
              <a:gdLst>
                <a:gd name="connsiteX0" fmla="*/ 0 w 1716534"/>
                <a:gd name="connsiteY0" fmla="*/ 77493 h 2656101"/>
                <a:gd name="connsiteX1" fmla="*/ 649224 w 1716534"/>
                <a:gd name="connsiteY1" fmla="*/ 68349 h 2656101"/>
                <a:gd name="connsiteX2" fmla="*/ 182880 w 1716534"/>
                <a:gd name="connsiteY2" fmla="*/ 809013 h 2656101"/>
                <a:gd name="connsiteX3" fmla="*/ 841248 w 1716534"/>
                <a:gd name="connsiteY3" fmla="*/ 818157 h 2656101"/>
                <a:gd name="connsiteX4" fmla="*/ 493776 w 1716534"/>
                <a:gd name="connsiteY4" fmla="*/ 1394229 h 2656101"/>
                <a:gd name="connsiteX5" fmla="*/ 1179576 w 1716534"/>
                <a:gd name="connsiteY5" fmla="*/ 1293645 h 2656101"/>
                <a:gd name="connsiteX6" fmla="*/ 777240 w 1716534"/>
                <a:gd name="connsiteY6" fmla="*/ 1833141 h 2656101"/>
                <a:gd name="connsiteX7" fmla="*/ 1481328 w 1716534"/>
                <a:gd name="connsiteY7" fmla="*/ 1750845 h 2656101"/>
                <a:gd name="connsiteX8" fmla="*/ 1051560 w 1716534"/>
                <a:gd name="connsiteY8" fmla="*/ 2217189 h 2656101"/>
                <a:gd name="connsiteX9" fmla="*/ 1709928 w 1716534"/>
                <a:gd name="connsiteY9" fmla="*/ 2290341 h 2656101"/>
                <a:gd name="connsiteX10" fmla="*/ 1408176 w 1716534"/>
                <a:gd name="connsiteY10" fmla="*/ 2656101 h 2656101"/>
                <a:gd name="connsiteX11" fmla="*/ 1408176 w 1716534"/>
                <a:gd name="connsiteY11" fmla="*/ 2656101 h 2656101"/>
                <a:gd name="connsiteX12" fmla="*/ 1408176 w 1716534"/>
                <a:gd name="connsiteY12" fmla="*/ 2656101 h 2656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6534" h="2656101">
                  <a:moveTo>
                    <a:pt x="0" y="77493"/>
                  </a:moveTo>
                  <a:cubicBezTo>
                    <a:pt x="309372" y="11961"/>
                    <a:pt x="618744" y="-53571"/>
                    <a:pt x="649224" y="68349"/>
                  </a:cubicBezTo>
                  <a:cubicBezTo>
                    <a:pt x="679704" y="190269"/>
                    <a:pt x="150876" y="684045"/>
                    <a:pt x="182880" y="809013"/>
                  </a:cubicBezTo>
                  <a:cubicBezTo>
                    <a:pt x="214884" y="933981"/>
                    <a:pt x="789432" y="720621"/>
                    <a:pt x="841248" y="818157"/>
                  </a:cubicBezTo>
                  <a:cubicBezTo>
                    <a:pt x="893064" y="915693"/>
                    <a:pt x="437388" y="1314981"/>
                    <a:pt x="493776" y="1394229"/>
                  </a:cubicBezTo>
                  <a:cubicBezTo>
                    <a:pt x="550164" y="1473477"/>
                    <a:pt x="1132332" y="1220493"/>
                    <a:pt x="1179576" y="1293645"/>
                  </a:cubicBezTo>
                  <a:cubicBezTo>
                    <a:pt x="1226820" y="1366797"/>
                    <a:pt x="726948" y="1756941"/>
                    <a:pt x="777240" y="1833141"/>
                  </a:cubicBezTo>
                  <a:cubicBezTo>
                    <a:pt x="827532" y="1909341"/>
                    <a:pt x="1435608" y="1686837"/>
                    <a:pt x="1481328" y="1750845"/>
                  </a:cubicBezTo>
                  <a:cubicBezTo>
                    <a:pt x="1527048" y="1814853"/>
                    <a:pt x="1013460" y="2127273"/>
                    <a:pt x="1051560" y="2217189"/>
                  </a:cubicBezTo>
                  <a:cubicBezTo>
                    <a:pt x="1089660" y="2307105"/>
                    <a:pt x="1650492" y="2217189"/>
                    <a:pt x="1709928" y="2290341"/>
                  </a:cubicBezTo>
                  <a:cubicBezTo>
                    <a:pt x="1769364" y="2363493"/>
                    <a:pt x="1408176" y="2656101"/>
                    <a:pt x="1408176" y="2656101"/>
                  </a:cubicBezTo>
                  <a:lnTo>
                    <a:pt x="1408176" y="2656101"/>
                  </a:lnTo>
                  <a:lnTo>
                    <a:pt x="1408176" y="2656101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29" name="Rechteck 28"/>
            <p:cNvSpPr/>
            <p:nvPr/>
          </p:nvSpPr>
          <p:spPr>
            <a:xfrm rot="16200000">
              <a:off x="4074296" y="3438617"/>
              <a:ext cx="519593" cy="23031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000" dirty="0" smtClean="0"/>
                <a:t>6</a:t>
              </a:r>
              <a:endParaRPr lang="de-AT" sz="1000" dirty="0"/>
            </a:p>
          </p:txBody>
        </p:sp>
        <p:sp>
          <p:nvSpPr>
            <p:cNvPr id="27" name="Rechteck 26"/>
            <p:cNvSpPr/>
            <p:nvPr/>
          </p:nvSpPr>
          <p:spPr>
            <a:xfrm>
              <a:off x="4861129" y="3416821"/>
              <a:ext cx="82108" cy="547498"/>
            </a:xfrm>
            <a:prstGeom prst="rect">
              <a:avLst/>
            </a:prstGeom>
            <a:solidFill>
              <a:schemeClr val="dk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2" name="Rechteck 31"/>
            <p:cNvSpPr/>
            <p:nvPr/>
          </p:nvSpPr>
          <p:spPr>
            <a:xfrm rot="16200000">
              <a:off x="4098678" y="3856310"/>
              <a:ext cx="470826" cy="230317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000" dirty="0" smtClean="0"/>
                <a:t>6</a:t>
              </a:r>
              <a:endParaRPr lang="de-AT" sz="1000" dirty="0"/>
            </a:p>
          </p:txBody>
        </p:sp>
        <p:cxnSp>
          <p:nvCxnSpPr>
            <p:cNvPr id="33" name="Gerader Verbinder 32"/>
            <p:cNvCxnSpPr/>
            <p:nvPr/>
          </p:nvCxnSpPr>
          <p:spPr>
            <a:xfrm>
              <a:off x="5014216" y="3412445"/>
              <a:ext cx="0" cy="549338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Gerader Verbinder 34"/>
            <p:cNvCxnSpPr/>
            <p:nvPr/>
          </p:nvCxnSpPr>
          <p:spPr>
            <a:xfrm>
              <a:off x="4781052" y="3408032"/>
              <a:ext cx="0" cy="549338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Gerader Verbinder 35"/>
            <p:cNvCxnSpPr/>
            <p:nvPr/>
          </p:nvCxnSpPr>
          <p:spPr>
            <a:xfrm>
              <a:off x="6029879" y="3418756"/>
              <a:ext cx="0" cy="549338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Rechteck 37"/>
            <p:cNvSpPr/>
            <p:nvPr/>
          </p:nvSpPr>
          <p:spPr>
            <a:xfrm>
              <a:off x="6085499" y="3407176"/>
              <a:ext cx="82108" cy="547498"/>
            </a:xfrm>
            <a:prstGeom prst="rect">
              <a:avLst/>
            </a:prstGeom>
            <a:solidFill>
              <a:schemeClr val="dk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9" name="Flussdiagramm: Verzögerung 38"/>
            <p:cNvSpPr/>
            <p:nvPr/>
          </p:nvSpPr>
          <p:spPr>
            <a:xfrm>
              <a:off x="5166231" y="3389142"/>
              <a:ext cx="214604" cy="242595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000" dirty="0" smtClean="0"/>
                <a:t>4</a:t>
              </a:r>
              <a:endParaRPr lang="de-AT" sz="1000" dirty="0"/>
            </a:p>
          </p:txBody>
        </p:sp>
        <p:sp>
          <p:nvSpPr>
            <p:cNvPr id="41" name="Flussdiagramm: Verzögerung 40"/>
            <p:cNvSpPr/>
            <p:nvPr/>
          </p:nvSpPr>
          <p:spPr>
            <a:xfrm>
              <a:off x="5166231" y="3748370"/>
              <a:ext cx="214604" cy="242595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000" dirty="0" smtClean="0"/>
                <a:t>4</a:t>
              </a:r>
              <a:endParaRPr lang="de-AT" sz="1000" dirty="0"/>
            </a:p>
          </p:txBody>
        </p:sp>
        <p:sp>
          <p:nvSpPr>
            <p:cNvPr id="43" name="Flussdiagramm: Verzögerung 42"/>
            <p:cNvSpPr/>
            <p:nvPr/>
          </p:nvSpPr>
          <p:spPr>
            <a:xfrm rot="10800000">
              <a:off x="3916197" y="3842338"/>
              <a:ext cx="205216" cy="252073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de-AT" sz="1000" dirty="0" smtClean="0"/>
                <a:t>4</a:t>
              </a:r>
              <a:endParaRPr lang="de-AT" sz="1000" dirty="0"/>
            </a:p>
          </p:txBody>
        </p:sp>
        <p:sp>
          <p:nvSpPr>
            <p:cNvPr id="45" name="Flussdiagramm: Verzögerung 44"/>
            <p:cNvSpPr/>
            <p:nvPr/>
          </p:nvSpPr>
          <p:spPr>
            <a:xfrm rot="10800000">
              <a:off x="3932778" y="3384403"/>
              <a:ext cx="205216" cy="252073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de-AT" sz="1000" dirty="0" smtClean="0"/>
                <a:t>4</a:t>
              </a:r>
              <a:endParaRPr lang="de-AT" sz="1000" dirty="0"/>
            </a:p>
          </p:txBody>
        </p:sp>
        <p:cxnSp>
          <p:nvCxnSpPr>
            <p:cNvPr id="46" name="Gerader Verbinder 45"/>
            <p:cNvCxnSpPr/>
            <p:nvPr/>
          </p:nvCxnSpPr>
          <p:spPr>
            <a:xfrm>
              <a:off x="6237305" y="3271196"/>
              <a:ext cx="0" cy="954348"/>
            </a:xfrm>
            <a:prstGeom prst="line">
              <a:avLst/>
            </a:prstGeom>
            <a:ln w="508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Flussdiagramm: Verzögerung 48"/>
            <p:cNvSpPr/>
            <p:nvPr/>
          </p:nvSpPr>
          <p:spPr>
            <a:xfrm rot="10800000">
              <a:off x="5661892" y="3743630"/>
              <a:ext cx="205216" cy="252073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de-AT" sz="1000" dirty="0" smtClean="0"/>
                <a:t>4</a:t>
              </a:r>
              <a:endParaRPr lang="de-AT" sz="1000" dirty="0"/>
            </a:p>
          </p:txBody>
        </p:sp>
        <p:sp>
          <p:nvSpPr>
            <p:cNvPr id="50" name="Flussdiagramm: Verzögerung 49"/>
            <p:cNvSpPr/>
            <p:nvPr/>
          </p:nvSpPr>
          <p:spPr>
            <a:xfrm rot="10800000">
              <a:off x="5657963" y="3407176"/>
              <a:ext cx="205216" cy="252073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de-AT" sz="1000" dirty="0" smtClean="0"/>
                <a:t>4</a:t>
              </a:r>
              <a:endParaRPr lang="de-AT" sz="1000" dirty="0"/>
            </a:p>
          </p:txBody>
        </p:sp>
        <p:sp>
          <p:nvSpPr>
            <p:cNvPr id="48" name="Rechteck 47"/>
            <p:cNvSpPr/>
            <p:nvPr/>
          </p:nvSpPr>
          <p:spPr>
            <a:xfrm>
              <a:off x="3491090" y="6016664"/>
              <a:ext cx="339047" cy="18661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600" dirty="0" smtClean="0"/>
                <a:t>VR1</a:t>
              </a:r>
              <a:endParaRPr lang="de-AT" sz="600" dirty="0"/>
            </a:p>
          </p:txBody>
        </p:sp>
        <p:sp>
          <p:nvSpPr>
            <p:cNvPr id="52" name="Rechteck 51"/>
            <p:cNvSpPr/>
            <p:nvPr/>
          </p:nvSpPr>
          <p:spPr>
            <a:xfrm>
              <a:off x="2603130" y="6016664"/>
              <a:ext cx="339047" cy="18661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600" dirty="0" smtClean="0"/>
                <a:t>VR2</a:t>
              </a:r>
              <a:endParaRPr lang="de-AT" sz="600" dirty="0"/>
            </a:p>
          </p:txBody>
        </p:sp>
        <p:sp>
          <p:nvSpPr>
            <p:cNvPr id="53" name="Rechteck 52"/>
            <p:cNvSpPr/>
            <p:nvPr/>
          </p:nvSpPr>
          <p:spPr>
            <a:xfrm>
              <a:off x="2603129" y="5209986"/>
              <a:ext cx="339047" cy="18661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600" dirty="0" smtClean="0"/>
                <a:t>VR3</a:t>
              </a:r>
              <a:endParaRPr lang="de-AT" sz="600" dirty="0"/>
            </a:p>
          </p:txBody>
        </p:sp>
        <p:sp>
          <p:nvSpPr>
            <p:cNvPr id="54" name="Rechteck 53"/>
            <p:cNvSpPr/>
            <p:nvPr/>
          </p:nvSpPr>
          <p:spPr>
            <a:xfrm>
              <a:off x="3455320" y="5231755"/>
              <a:ext cx="339047" cy="18661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600" dirty="0" smtClean="0"/>
                <a:t>VR4</a:t>
              </a:r>
              <a:endParaRPr lang="de-AT" sz="600" dirty="0"/>
            </a:p>
          </p:txBody>
        </p:sp>
        <p:sp>
          <p:nvSpPr>
            <p:cNvPr id="51" name="Rechteck 50"/>
            <p:cNvSpPr/>
            <p:nvPr/>
          </p:nvSpPr>
          <p:spPr>
            <a:xfrm>
              <a:off x="4071791" y="4715215"/>
              <a:ext cx="262299" cy="1732322"/>
            </a:xfrm>
            <a:prstGeom prst="rect">
              <a:avLst/>
            </a:prstGeom>
            <a:solidFill>
              <a:schemeClr val="dk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6" name="Rechteck 55"/>
            <p:cNvSpPr/>
            <p:nvPr/>
          </p:nvSpPr>
          <p:spPr>
            <a:xfrm>
              <a:off x="1204916" y="3237264"/>
              <a:ext cx="243920" cy="1231481"/>
            </a:xfrm>
            <a:prstGeom prst="rect">
              <a:avLst/>
            </a:prstGeom>
            <a:solidFill>
              <a:schemeClr val="dk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2" name="Rechteck 61"/>
            <p:cNvSpPr/>
            <p:nvPr/>
          </p:nvSpPr>
          <p:spPr>
            <a:xfrm>
              <a:off x="2580637" y="4361035"/>
              <a:ext cx="339047" cy="18661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600" dirty="0" smtClean="0"/>
                <a:t>VR6</a:t>
              </a:r>
              <a:endParaRPr lang="de-AT" sz="600" dirty="0"/>
            </a:p>
          </p:txBody>
        </p:sp>
        <p:sp>
          <p:nvSpPr>
            <p:cNvPr id="63" name="Rechteck 62"/>
            <p:cNvSpPr/>
            <p:nvPr/>
          </p:nvSpPr>
          <p:spPr>
            <a:xfrm>
              <a:off x="1692677" y="4361035"/>
              <a:ext cx="339047" cy="18661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600" dirty="0" smtClean="0"/>
                <a:t>VR5</a:t>
              </a:r>
              <a:endParaRPr lang="de-AT" sz="600" dirty="0"/>
            </a:p>
          </p:txBody>
        </p:sp>
        <p:sp>
          <p:nvSpPr>
            <p:cNvPr id="64" name="Rechteck 63"/>
            <p:cNvSpPr/>
            <p:nvPr/>
          </p:nvSpPr>
          <p:spPr>
            <a:xfrm>
              <a:off x="1692676" y="3554357"/>
              <a:ext cx="339047" cy="18661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600" dirty="0" smtClean="0"/>
                <a:t>VR8</a:t>
              </a:r>
              <a:endParaRPr lang="de-AT" sz="600" dirty="0"/>
            </a:p>
          </p:txBody>
        </p:sp>
        <p:sp>
          <p:nvSpPr>
            <p:cNvPr id="65" name="Rechteck 64"/>
            <p:cNvSpPr/>
            <p:nvPr/>
          </p:nvSpPr>
          <p:spPr>
            <a:xfrm>
              <a:off x="2544867" y="3576126"/>
              <a:ext cx="339047" cy="18661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600" dirty="0" smtClean="0"/>
                <a:t>VR7</a:t>
              </a:r>
              <a:endParaRPr lang="de-AT" sz="600" dirty="0"/>
            </a:p>
          </p:txBody>
        </p:sp>
        <p:sp>
          <p:nvSpPr>
            <p:cNvPr id="55" name="Rechteck 54"/>
            <p:cNvSpPr/>
            <p:nvPr/>
          </p:nvSpPr>
          <p:spPr>
            <a:xfrm>
              <a:off x="1055137" y="107633"/>
              <a:ext cx="7533111" cy="3105667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7" name="Rechteck 66"/>
            <p:cNvSpPr/>
            <p:nvPr/>
          </p:nvSpPr>
          <p:spPr>
            <a:xfrm>
              <a:off x="8588248" y="106594"/>
              <a:ext cx="470167" cy="2480713"/>
            </a:xfrm>
            <a:prstGeom prst="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8" name="Flussdiagramm: Verzögerung 67"/>
            <p:cNvSpPr/>
            <p:nvPr/>
          </p:nvSpPr>
          <p:spPr>
            <a:xfrm rot="3277529">
              <a:off x="7674024" y="6121295"/>
              <a:ext cx="193298" cy="276214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000" dirty="0" smtClean="0"/>
                <a:t>4</a:t>
              </a:r>
              <a:endParaRPr lang="de-AT" sz="1000" dirty="0"/>
            </a:p>
          </p:txBody>
        </p:sp>
        <p:sp>
          <p:nvSpPr>
            <p:cNvPr id="69" name="Flussdiagramm: Verzögerung 68"/>
            <p:cNvSpPr/>
            <p:nvPr/>
          </p:nvSpPr>
          <p:spPr>
            <a:xfrm>
              <a:off x="8028775" y="5268595"/>
              <a:ext cx="214604" cy="242595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1000" dirty="0" smtClean="0"/>
                <a:t>4</a:t>
              </a:r>
              <a:endParaRPr lang="de-AT" sz="1000" dirty="0"/>
            </a:p>
          </p:txBody>
        </p:sp>
        <p:cxnSp>
          <p:nvCxnSpPr>
            <p:cNvPr id="70" name="Gerader Verbinder 69"/>
            <p:cNvCxnSpPr/>
            <p:nvPr/>
          </p:nvCxnSpPr>
          <p:spPr>
            <a:xfrm>
              <a:off x="7561470" y="5307796"/>
              <a:ext cx="0" cy="861268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2" name="Freihandform 71"/>
            <p:cNvSpPr/>
            <p:nvPr/>
          </p:nvSpPr>
          <p:spPr>
            <a:xfrm rot="18074028">
              <a:off x="8133081" y="4843004"/>
              <a:ext cx="344313" cy="453165"/>
            </a:xfrm>
            <a:custGeom>
              <a:avLst/>
              <a:gdLst>
                <a:gd name="connsiteX0" fmla="*/ 0 w 1716534"/>
                <a:gd name="connsiteY0" fmla="*/ 77493 h 2656101"/>
                <a:gd name="connsiteX1" fmla="*/ 649224 w 1716534"/>
                <a:gd name="connsiteY1" fmla="*/ 68349 h 2656101"/>
                <a:gd name="connsiteX2" fmla="*/ 182880 w 1716534"/>
                <a:gd name="connsiteY2" fmla="*/ 809013 h 2656101"/>
                <a:gd name="connsiteX3" fmla="*/ 841248 w 1716534"/>
                <a:gd name="connsiteY3" fmla="*/ 818157 h 2656101"/>
                <a:gd name="connsiteX4" fmla="*/ 493776 w 1716534"/>
                <a:gd name="connsiteY4" fmla="*/ 1394229 h 2656101"/>
                <a:gd name="connsiteX5" fmla="*/ 1179576 w 1716534"/>
                <a:gd name="connsiteY5" fmla="*/ 1293645 h 2656101"/>
                <a:gd name="connsiteX6" fmla="*/ 777240 w 1716534"/>
                <a:gd name="connsiteY6" fmla="*/ 1833141 h 2656101"/>
                <a:gd name="connsiteX7" fmla="*/ 1481328 w 1716534"/>
                <a:gd name="connsiteY7" fmla="*/ 1750845 h 2656101"/>
                <a:gd name="connsiteX8" fmla="*/ 1051560 w 1716534"/>
                <a:gd name="connsiteY8" fmla="*/ 2217189 h 2656101"/>
                <a:gd name="connsiteX9" fmla="*/ 1709928 w 1716534"/>
                <a:gd name="connsiteY9" fmla="*/ 2290341 h 2656101"/>
                <a:gd name="connsiteX10" fmla="*/ 1408176 w 1716534"/>
                <a:gd name="connsiteY10" fmla="*/ 2656101 h 2656101"/>
                <a:gd name="connsiteX11" fmla="*/ 1408176 w 1716534"/>
                <a:gd name="connsiteY11" fmla="*/ 2656101 h 2656101"/>
                <a:gd name="connsiteX12" fmla="*/ 1408176 w 1716534"/>
                <a:gd name="connsiteY12" fmla="*/ 2656101 h 2656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6534" h="2656101">
                  <a:moveTo>
                    <a:pt x="0" y="77493"/>
                  </a:moveTo>
                  <a:cubicBezTo>
                    <a:pt x="309372" y="11961"/>
                    <a:pt x="618744" y="-53571"/>
                    <a:pt x="649224" y="68349"/>
                  </a:cubicBezTo>
                  <a:cubicBezTo>
                    <a:pt x="679704" y="190269"/>
                    <a:pt x="150876" y="684045"/>
                    <a:pt x="182880" y="809013"/>
                  </a:cubicBezTo>
                  <a:cubicBezTo>
                    <a:pt x="214884" y="933981"/>
                    <a:pt x="789432" y="720621"/>
                    <a:pt x="841248" y="818157"/>
                  </a:cubicBezTo>
                  <a:cubicBezTo>
                    <a:pt x="893064" y="915693"/>
                    <a:pt x="437388" y="1314981"/>
                    <a:pt x="493776" y="1394229"/>
                  </a:cubicBezTo>
                  <a:cubicBezTo>
                    <a:pt x="550164" y="1473477"/>
                    <a:pt x="1132332" y="1220493"/>
                    <a:pt x="1179576" y="1293645"/>
                  </a:cubicBezTo>
                  <a:cubicBezTo>
                    <a:pt x="1226820" y="1366797"/>
                    <a:pt x="726948" y="1756941"/>
                    <a:pt x="777240" y="1833141"/>
                  </a:cubicBezTo>
                  <a:cubicBezTo>
                    <a:pt x="827532" y="1909341"/>
                    <a:pt x="1435608" y="1686837"/>
                    <a:pt x="1481328" y="1750845"/>
                  </a:cubicBezTo>
                  <a:cubicBezTo>
                    <a:pt x="1527048" y="1814853"/>
                    <a:pt x="1013460" y="2127273"/>
                    <a:pt x="1051560" y="2217189"/>
                  </a:cubicBezTo>
                  <a:cubicBezTo>
                    <a:pt x="1089660" y="2307105"/>
                    <a:pt x="1650492" y="2217189"/>
                    <a:pt x="1709928" y="2290341"/>
                  </a:cubicBezTo>
                  <a:cubicBezTo>
                    <a:pt x="1769364" y="2363493"/>
                    <a:pt x="1408176" y="2656101"/>
                    <a:pt x="1408176" y="2656101"/>
                  </a:cubicBezTo>
                  <a:lnTo>
                    <a:pt x="1408176" y="2656101"/>
                  </a:lnTo>
                  <a:lnTo>
                    <a:pt x="1408176" y="2656101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73" name="Ellipse 72"/>
            <p:cNvSpPr/>
            <p:nvPr/>
          </p:nvSpPr>
          <p:spPr>
            <a:xfrm>
              <a:off x="7902448" y="5624424"/>
              <a:ext cx="301752" cy="301752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71" name="Rechteck 70"/>
            <p:cNvSpPr/>
            <p:nvPr/>
          </p:nvSpPr>
          <p:spPr>
            <a:xfrm>
              <a:off x="6294120" y="4754092"/>
              <a:ext cx="423672" cy="371628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5</a:t>
              </a:r>
              <a:endParaRPr lang="de-AT" dirty="0"/>
            </a:p>
          </p:txBody>
        </p:sp>
        <p:sp>
          <p:nvSpPr>
            <p:cNvPr id="76" name="Ellipse 75"/>
            <p:cNvSpPr/>
            <p:nvPr/>
          </p:nvSpPr>
          <p:spPr>
            <a:xfrm>
              <a:off x="8657356" y="4247116"/>
              <a:ext cx="203200" cy="227838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79" name="Ellipse 78"/>
            <p:cNvSpPr/>
            <p:nvPr/>
          </p:nvSpPr>
          <p:spPr>
            <a:xfrm>
              <a:off x="7265500" y="3894251"/>
              <a:ext cx="203200" cy="227838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80" name="Ellipse 79"/>
            <p:cNvSpPr/>
            <p:nvPr/>
          </p:nvSpPr>
          <p:spPr>
            <a:xfrm>
              <a:off x="6890576" y="3924173"/>
              <a:ext cx="203200" cy="227838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81" name="Ellipse 80"/>
            <p:cNvSpPr/>
            <p:nvPr/>
          </p:nvSpPr>
          <p:spPr>
            <a:xfrm>
              <a:off x="7591720" y="3860854"/>
              <a:ext cx="203200" cy="227838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82" name="Ellipse 81"/>
            <p:cNvSpPr/>
            <p:nvPr/>
          </p:nvSpPr>
          <p:spPr>
            <a:xfrm>
              <a:off x="6908090" y="3313392"/>
              <a:ext cx="203200" cy="227838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83" name="Ellipse 82"/>
            <p:cNvSpPr/>
            <p:nvPr/>
          </p:nvSpPr>
          <p:spPr>
            <a:xfrm>
              <a:off x="7220119" y="3337302"/>
              <a:ext cx="203200" cy="227838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84" name="Ellipse 83"/>
            <p:cNvSpPr/>
            <p:nvPr/>
          </p:nvSpPr>
          <p:spPr>
            <a:xfrm>
              <a:off x="7781981" y="3332545"/>
              <a:ext cx="203200" cy="227838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77" name="Textfeld 76"/>
          <p:cNvSpPr txBox="1"/>
          <p:nvPr/>
        </p:nvSpPr>
        <p:spPr>
          <a:xfrm>
            <a:off x="9564834" y="985520"/>
            <a:ext cx="235284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/>
              <a:t>1 Snack-/Getränke/Kaffee-automat</a:t>
            </a:r>
          </a:p>
          <a:p>
            <a:r>
              <a:rPr lang="de-AT" dirty="0" smtClean="0"/>
              <a:t>2 Empfangs-schreibtisch</a:t>
            </a:r>
          </a:p>
          <a:p>
            <a:r>
              <a:rPr lang="de-AT" dirty="0" smtClean="0"/>
              <a:t>3 Couch-Lounge</a:t>
            </a:r>
          </a:p>
          <a:p>
            <a:r>
              <a:rPr lang="de-AT" dirty="0" smtClean="0"/>
              <a:t>4 Sessel</a:t>
            </a:r>
          </a:p>
          <a:p>
            <a:r>
              <a:rPr lang="de-AT" dirty="0" smtClean="0"/>
              <a:t>5 </a:t>
            </a:r>
            <a:r>
              <a:rPr lang="de-AT" dirty="0" err="1" smtClean="0"/>
              <a:t>Resch&amp;Frisch-Gefrierschrank</a:t>
            </a:r>
            <a:r>
              <a:rPr lang="de-AT" dirty="0" smtClean="0"/>
              <a:t>/Ofen</a:t>
            </a:r>
          </a:p>
          <a:p>
            <a:r>
              <a:rPr lang="de-AT" dirty="0" smtClean="0"/>
              <a:t>6 Gaming-Tisch</a:t>
            </a:r>
          </a:p>
          <a:p>
            <a:r>
              <a:rPr lang="de-AT" dirty="0" smtClean="0"/>
              <a:t>7 Stehtische</a:t>
            </a:r>
          </a:p>
          <a:p>
            <a:r>
              <a:rPr lang="de-AT" dirty="0" smtClean="0"/>
              <a:t>VR1-8 Virtual Reality Plätze</a:t>
            </a:r>
            <a:endParaRPr lang="de-AT" dirty="0"/>
          </a:p>
        </p:txBody>
      </p:sp>
      <p:sp>
        <p:nvSpPr>
          <p:cNvPr id="85" name="Textfeld 84"/>
          <p:cNvSpPr txBox="1"/>
          <p:nvPr/>
        </p:nvSpPr>
        <p:spPr>
          <a:xfrm>
            <a:off x="9564834" y="365760"/>
            <a:ext cx="2423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/>
              <a:t>GAMING-ROOM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7010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 1"/>
          <p:cNvGraphicFramePr/>
          <p:nvPr>
            <p:extLst>
              <p:ext uri="{D42A27DB-BD31-4B8C-83A1-F6EECF244321}">
                <p14:modId xmlns:p14="http://schemas.microsoft.com/office/powerpoint/2010/main" val="1401695290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6681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</Words>
  <Application>Microsoft Office PowerPoint</Application>
  <PresentationFormat>Breitbild</PresentationFormat>
  <Paragraphs>53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PowerPoint-Präsentation</vt:lpstr>
      <vt:lpstr>PowerPoint-Präsentation</vt:lpstr>
    </vt:vector>
  </TitlesOfParts>
  <Company>voestalpine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Robineau Claudia</dc:creator>
  <cp:lastModifiedBy>Robineau Claudia</cp:lastModifiedBy>
  <cp:revision>12</cp:revision>
  <dcterms:created xsi:type="dcterms:W3CDTF">2024-04-03T21:17:46Z</dcterms:created>
  <dcterms:modified xsi:type="dcterms:W3CDTF">2024-04-04T02:18:15Z</dcterms:modified>
</cp:coreProperties>
</file>