
<file path=[Content_Types].xml><?xml version="1.0" encoding="utf-8"?>
<Types xmlns="http://schemas.openxmlformats.org/package/2006/content-types"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"/>
  </p:notesMasterIdLst>
  <p:sldIdLst>
    <p:sldId id="257" r:id="rId2"/>
    <p:sldId id="259" r:id="rId3"/>
    <p:sldId id="258" r:id="rId4"/>
  </p:sldIdLst>
  <p:sldSz cx="9144000" cy="6858000" type="screen4x3"/>
  <p:notesSz cx="6669088" cy="9928225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66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9" autoAdjust="0"/>
    <p:restoredTop sz="94660"/>
  </p:normalViewPr>
  <p:slideViewPr>
    <p:cSldViewPr>
      <p:cViewPr varScale="1">
        <p:scale>
          <a:sx n="94" d="100"/>
          <a:sy n="94" d="100"/>
        </p:scale>
        <p:origin x="642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0838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 altLang="de-DE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6663" y="0"/>
            <a:ext cx="289083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de-DE" altLang="de-DE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2488" y="744538"/>
            <a:ext cx="496570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750" y="4716463"/>
            <a:ext cx="5335588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Textmasterformate durch Klicken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890838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 altLang="de-DE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6663" y="9431338"/>
            <a:ext cx="289083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3FD93BD-1343-4003-A2A2-F3ABFA783BAF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7886700" cy="900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16111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8735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w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ußzeilenplatzhalter 3"/>
          <p:cNvSpPr txBox="1">
            <a:spLocks/>
          </p:cNvSpPr>
          <p:nvPr userDrawn="1"/>
        </p:nvSpPr>
        <p:spPr>
          <a:xfrm>
            <a:off x="5795963" y="6294438"/>
            <a:ext cx="2808287" cy="446930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Geschäftsmodell</a:t>
            </a:r>
            <a:r>
              <a:rPr lang="de-DE" altLang="de-DE" sz="1400" baseline="0" dirty="0">
                <a:latin typeface="Arial" panose="020B0604020202020204" pitchFamily="34" charset="0"/>
                <a:cs typeface="Arial" panose="020B0604020202020204" pitchFamily="34" charset="0"/>
              </a:rPr>
              <a:t> entwickeln</a:t>
            </a:r>
            <a:endParaRPr lang="de-DE" altLang="de-D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de-DE" altLang="de-DE" sz="800" dirty="0">
                <a:latin typeface="Arial" panose="020B0604020202020204" pitchFamily="34" charset="0"/>
                <a:cs typeface="Arial" panose="020B0604020202020204" pitchFamily="34" charset="0"/>
              </a:rPr>
              <a:t>Art.-Nr. 99.141.19</a:t>
            </a:r>
          </a:p>
        </p:txBody>
      </p:sp>
      <p:sp>
        <p:nvSpPr>
          <p:cNvPr id="9" name="Line 9"/>
          <p:cNvSpPr>
            <a:spLocks noChangeShapeType="1"/>
          </p:cNvSpPr>
          <p:nvPr userDrawn="1"/>
        </p:nvSpPr>
        <p:spPr bwMode="auto">
          <a:xfrm>
            <a:off x="358775" y="6300000"/>
            <a:ext cx="8245475" cy="0"/>
          </a:xfrm>
          <a:prstGeom prst="line">
            <a:avLst/>
          </a:prstGeom>
          <a:noFill/>
          <a:ln w="9525">
            <a:solidFill>
              <a:schemeClr val="bg2">
                <a:lumMod val="1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58775" y="360000"/>
            <a:ext cx="8244000" cy="9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de-DE" altLang="de-DE" dirty="0"/>
          </a:p>
        </p:txBody>
      </p:sp>
      <p:pic>
        <p:nvPicPr>
          <p:cNvPr id="11" name="Picture 7" descr="business-wissen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75" y="6372000"/>
            <a:ext cx="239395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0101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0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4"/>
          <p:cNvSpPr>
            <a:spLocks noChangeArrowheads="1"/>
          </p:cNvSpPr>
          <p:nvPr/>
        </p:nvSpPr>
        <p:spPr bwMode="auto">
          <a:xfrm>
            <a:off x="372750" y="1098140"/>
            <a:ext cx="8159690" cy="4779132"/>
          </a:xfrm>
          <a:prstGeom prst="rect">
            <a:avLst/>
          </a:prstGeom>
          <a:solidFill>
            <a:schemeClr val="accent4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de-DE" altLang="de-DE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7886700" cy="900000"/>
          </a:xfrm>
        </p:spPr>
        <p:txBody>
          <a:bodyPr/>
          <a:lstStyle/>
          <a:p>
            <a:r>
              <a:rPr lang="de-DE" dirty="0"/>
              <a:t>Business Modell Canvas: Tableau</a:t>
            </a:r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467545" y="1163550"/>
            <a:ext cx="1535359" cy="334557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anchor="t"/>
          <a:lstStyle/>
          <a:p>
            <a:r>
              <a:rPr lang="de-DE" alt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Partner</a:t>
            </a:r>
          </a:p>
        </p:txBody>
      </p:sp>
      <p:sp>
        <p:nvSpPr>
          <p:cNvPr id="15" name="Rectangle 9"/>
          <p:cNvSpPr>
            <a:spLocks noChangeArrowheads="1"/>
          </p:cNvSpPr>
          <p:nvPr/>
        </p:nvSpPr>
        <p:spPr bwMode="auto">
          <a:xfrm>
            <a:off x="3696310" y="1163550"/>
            <a:ext cx="1535359" cy="334557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t"/>
          <a:lstStyle/>
          <a:p>
            <a:r>
              <a:rPr lang="de-DE" alt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Wertangebot</a:t>
            </a:r>
          </a:p>
        </p:txBody>
      </p:sp>
      <p:sp>
        <p:nvSpPr>
          <p:cNvPr id="17" name="Rectangle 9"/>
          <p:cNvSpPr>
            <a:spLocks noChangeArrowheads="1"/>
          </p:cNvSpPr>
          <p:nvPr/>
        </p:nvSpPr>
        <p:spPr bwMode="auto">
          <a:xfrm>
            <a:off x="6925073" y="1163550"/>
            <a:ext cx="1535359" cy="334557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t"/>
          <a:lstStyle/>
          <a:p>
            <a:r>
              <a:rPr lang="de-DE" alt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Kundensegmente</a:t>
            </a:r>
          </a:p>
        </p:txBody>
      </p:sp>
      <p:sp>
        <p:nvSpPr>
          <p:cNvPr id="14" name="Rectangle 9"/>
          <p:cNvSpPr>
            <a:spLocks noChangeArrowheads="1"/>
          </p:cNvSpPr>
          <p:nvPr/>
        </p:nvSpPr>
        <p:spPr bwMode="auto">
          <a:xfrm>
            <a:off x="2081928" y="1163550"/>
            <a:ext cx="1535359" cy="164101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t"/>
          <a:lstStyle/>
          <a:p>
            <a:r>
              <a:rPr lang="de-DE" alt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Aktivitäten</a:t>
            </a:r>
          </a:p>
        </p:txBody>
      </p:sp>
      <p:sp>
        <p:nvSpPr>
          <p:cNvPr id="19" name="Rectangle 9"/>
          <p:cNvSpPr>
            <a:spLocks noChangeArrowheads="1"/>
          </p:cNvSpPr>
          <p:nvPr/>
        </p:nvSpPr>
        <p:spPr bwMode="auto">
          <a:xfrm>
            <a:off x="2081928" y="2868104"/>
            <a:ext cx="1535359" cy="164101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t"/>
          <a:lstStyle/>
          <a:p>
            <a:r>
              <a:rPr lang="de-DE" alt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Ressourcen</a:t>
            </a:r>
          </a:p>
        </p:txBody>
      </p:sp>
      <p:sp>
        <p:nvSpPr>
          <p:cNvPr id="22" name="Rectangle 9"/>
          <p:cNvSpPr>
            <a:spLocks noChangeArrowheads="1"/>
          </p:cNvSpPr>
          <p:nvPr/>
        </p:nvSpPr>
        <p:spPr bwMode="auto">
          <a:xfrm>
            <a:off x="5318026" y="1163550"/>
            <a:ext cx="1535359" cy="164101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t"/>
          <a:lstStyle/>
          <a:p>
            <a:r>
              <a:rPr lang="de-DE" alt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Kundenbeziehung</a:t>
            </a:r>
          </a:p>
        </p:txBody>
      </p:sp>
      <p:sp>
        <p:nvSpPr>
          <p:cNvPr id="23" name="Rectangle 9"/>
          <p:cNvSpPr>
            <a:spLocks noChangeArrowheads="1"/>
          </p:cNvSpPr>
          <p:nvPr/>
        </p:nvSpPr>
        <p:spPr bwMode="auto">
          <a:xfrm>
            <a:off x="5318026" y="2868104"/>
            <a:ext cx="1535359" cy="164101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t"/>
          <a:lstStyle/>
          <a:p>
            <a:r>
              <a:rPr lang="de-DE" alt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Vertriebskanäle</a:t>
            </a:r>
          </a:p>
        </p:txBody>
      </p:sp>
      <p:sp>
        <p:nvSpPr>
          <p:cNvPr id="24" name="Rectangle 9"/>
          <p:cNvSpPr>
            <a:spLocks noChangeArrowheads="1"/>
          </p:cNvSpPr>
          <p:nvPr/>
        </p:nvSpPr>
        <p:spPr bwMode="auto">
          <a:xfrm>
            <a:off x="467545" y="4574530"/>
            <a:ext cx="3942586" cy="119808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t"/>
          <a:lstStyle/>
          <a:p>
            <a:r>
              <a:rPr lang="de-DE" alt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Kosten</a:t>
            </a:r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4499991" y="4574530"/>
            <a:ext cx="3942589" cy="119808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t"/>
          <a:lstStyle/>
          <a:p>
            <a:r>
              <a:rPr lang="de-DE" alt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Erlösquellen</a:t>
            </a:r>
          </a:p>
        </p:txBody>
      </p:sp>
      <p:sp>
        <p:nvSpPr>
          <p:cNvPr id="16" name="Text Box 8"/>
          <p:cNvSpPr txBox="1">
            <a:spLocks noChangeArrowheads="1"/>
          </p:cNvSpPr>
          <p:nvPr/>
        </p:nvSpPr>
        <p:spPr bwMode="auto">
          <a:xfrm>
            <a:off x="251520" y="6021288"/>
            <a:ext cx="3227165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1000" dirty="0">
                <a:latin typeface="Arial" panose="020B0604020202020204" pitchFamily="34" charset="0"/>
                <a:cs typeface="Arial" panose="020B0604020202020204" pitchFamily="34" charset="0"/>
              </a:rPr>
              <a:t>Quelle: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Business Model Foundry AG; strategyzer.com</a:t>
            </a:r>
            <a:endParaRPr lang="de-DE" altLang="de-DE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63430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4"/>
          <p:cNvSpPr>
            <a:spLocks noChangeArrowheads="1"/>
          </p:cNvSpPr>
          <p:nvPr/>
        </p:nvSpPr>
        <p:spPr bwMode="auto">
          <a:xfrm>
            <a:off x="372750" y="1098140"/>
            <a:ext cx="8159690" cy="4779132"/>
          </a:xfrm>
          <a:prstGeom prst="rect">
            <a:avLst/>
          </a:prstGeom>
          <a:solidFill>
            <a:schemeClr val="accent4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de-DE" altLang="de-DE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7886700" cy="900000"/>
          </a:xfrm>
        </p:spPr>
        <p:txBody>
          <a:bodyPr/>
          <a:lstStyle/>
          <a:p>
            <a:r>
              <a:rPr lang="de-DE" dirty="0"/>
              <a:t>Business Modell Canvas: Erläuterungen</a:t>
            </a:r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467545" y="1163550"/>
            <a:ext cx="1535359" cy="334557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anchor="t"/>
          <a:lstStyle/>
          <a:p>
            <a:r>
              <a:rPr lang="de-DE" alt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Partner</a:t>
            </a:r>
          </a:p>
          <a:p>
            <a:r>
              <a:rPr lang="de-DE" altLang="de-DE" sz="800" dirty="0">
                <a:latin typeface="Arial" panose="020B0604020202020204" pitchFamily="34" charset="0"/>
                <a:cs typeface="Arial" panose="020B0604020202020204" pitchFamily="34" charset="0"/>
              </a:rPr>
              <a:t>Wer sind die wichtigen Partner?</a:t>
            </a:r>
          </a:p>
          <a:p>
            <a:r>
              <a:rPr lang="de-DE" altLang="de-DE" sz="800" dirty="0">
                <a:latin typeface="Arial" panose="020B0604020202020204" pitchFamily="34" charset="0"/>
                <a:cs typeface="Arial" panose="020B0604020202020204" pitchFamily="34" charset="0"/>
              </a:rPr>
              <a:t>Wer sind die wichtigen Lieferanten?</a:t>
            </a:r>
          </a:p>
          <a:p>
            <a:r>
              <a:rPr lang="de-DE" altLang="de-DE" sz="800" dirty="0">
                <a:latin typeface="Arial" panose="020B0604020202020204" pitchFamily="34" charset="0"/>
                <a:cs typeface="Arial" panose="020B0604020202020204" pitchFamily="34" charset="0"/>
              </a:rPr>
              <a:t>Welche Ressourcen werden von diesen Partnern benötigt?</a:t>
            </a:r>
          </a:p>
          <a:p>
            <a:r>
              <a:rPr lang="de-DE" altLang="de-DE" sz="800" dirty="0">
                <a:latin typeface="Arial" panose="020B0604020202020204" pitchFamily="34" charset="0"/>
                <a:cs typeface="Arial" panose="020B0604020202020204" pitchFamily="34" charset="0"/>
              </a:rPr>
              <a:t>Was sollen diese Partner insbesondere leisten?</a:t>
            </a:r>
          </a:p>
          <a:p>
            <a:endParaRPr lang="de-DE" altLang="de-DE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altLang="de-DE" sz="800" b="1" dirty="0">
                <a:latin typeface="Arial" panose="020B0604020202020204" pitchFamily="34" charset="0"/>
                <a:cs typeface="Arial" panose="020B0604020202020204" pitchFamily="34" charset="0"/>
              </a:rPr>
              <a:t>Gründe für Partnerschaften:</a:t>
            </a:r>
          </a:p>
          <a:p>
            <a:r>
              <a:rPr lang="de-DE" altLang="de-DE" sz="800" dirty="0">
                <a:latin typeface="Arial" panose="020B0604020202020204" pitchFamily="34" charset="0"/>
                <a:cs typeface="Arial" panose="020B0604020202020204" pitchFamily="34" charset="0"/>
              </a:rPr>
              <a:t>Optimierung und Wirtschaftlichkeit</a:t>
            </a:r>
          </a:p>
          <a:p>
            <a:r>
              <a:rPr lang="de-DE" altLang="de-DE" sz="800" dirty="0">
                <a:latin typeface="Arial" panose="020B0604020202020204" pitchFamily="34" charset="0"/>
                <a:cs typeface="Arial" panose="020B0604020202020204" pitchFamily="34" charset="0"/>
              </a:rPr>
              <a:t>Risiko und Unsicherheit verringern</a:t>
            </a:r>
          </a:p>
          <a:p>
            <a:r>
              <a:rPr lang="de-DE" altLang="de-DE" sz="800" dirty="0">
                <a:latin typeface="Arial" panose="020B0604020202020204" pitchFamily="34" charset="0"/>
                <a:cs typeface="Arial" panose="020B0604020202020204" pitchFamily="34" charset="0"/>
              </a:rPr>
              <a:t>Spezielle Ressourcen und Kompetenzen gewinnen</a:t>
            </a:r>
          </a:p>
          <a:p>
            <a:endParaRPr lang="de-DE" altLang="de-DE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9"/>
          <p:cNvSpPr>
            <a:spLocks noChangeArrowheads="1"/>
          </p:cNvSpPr>
          <p:nvPr/>
        </p:nvSpPr>
        <p:spPr bwMode="auto">
          <a:xfrm>
            <a:off x="3696310" y="1163550"/>
            <a:ext cx="1535359" cy="334557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anchor="t"/>
          <a:lstStyle/>
          <a:p>
            <a:r>
              <a:rPr lang="de-DE" alt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Wertangebot</a:t>
            </a:r>
          </a:p>
          <a:p>
            <a:r>
              <a:rPr lang="de-DE" altLang="de-DE" sz="800" dirty="0">
                <a:latin typeface="Arial" panose="020B0604020202020204" pitchFamily="34" charset="0"/>
                <a:cs typeface="Arial" panose="020B0604020202020204" pitchFamily="34" charset="0"/>
              </a:rPr>
              <a:t>Welchen Wert liefern wir den Kunden?</a:t>
            </a:r>
          </a:p>
          <a:p>
            <a:r>
              <a:rPr lang="de-DE" altLang="de-DE" sz="800" dirty="0">
                <a:latin typeface="Arial" panose="020B0604020202020204" pitchFamily="34" charset="0"/>
                <a:cs typeface="Arial" panose="020B0604020202020204" pitchFamily="34" charset="0"/>
              </a:rPr>
              <a:t>Welches Kundenproblem lösen wir?</a:t>
            </a:r>
          </a:p>
          <a:p>
            <a:r>
              <a:rPr lang="de-DE" altLang="de-DE" sz="800" dirty="0">
                <a:latin typeface="Arial" panose="020B0604020202020204" pitchFamily="34" charset="0"/>
                <a:cs typeface="Arial" panose="020B0604020202020204" pitchFamily="34" charset="0"/>
              </a:rPr>
              <a:t>Welche Produkte und Dienstleistungen liefern wir für die einzelnen Kundensegmente?</a:t>
            </a:r>
          </a:p>
          <a:p>
            <a:r>
              <a:rPr lang="de-DE" altLang="de-DE" sz="800" dirty="0">
                <a:latin typeface="Arial" panose="020B0604020202020204" pitchFamily="34" charset="0"/>
                <a:cs typeface="Arial" panose="020B0604020202020204" pitchFamily="34" charset="0"/>
              </a:rPr>
              <a:t>Welche Kundenanforderungen erfüllen wir?</a:t>
            </a:r>
          </a:p>
          <a:p>
            <a:endParaRPr lang="de-DE" altLang="de-DE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altLang="de-DE" sz="800" b="1" dirty="0">
                <a:latin typeface="Arial" panose="020B0604020202020204" pitchFamily="34" charset="0"/>
                <a:cs typeface="Arial" panose="020B0604020202020204" pitchFamily="34" charset="0"/>
              </a:rPr>
              <a:t>Merkmale:</a:t>
            </a:r>
          </a:p>
          <a:p>
            <a:r>
              <a:rPr lang="de-DE" altLang="de-DE" sz="800" dirty="0">
                <a:latin typeface="Arial" panose="020B0604020202020204" pitchFamily="34" charset="0"/>
                <a:cs typeface="Arial" panose="020B0604020202020204" pitchFamily="34" charset="0"/>
              </a:rPr>
              <a:t>Neuheit</a:t>
            </a:r>
          </a:p>
          <a:p>
            <a:r>
              <a:rPr lang="de-DE" altLang="de-DE" sz="800" dirty="0">
                <a:latin typeface="Arial" panose="020B0604020202020204" pitchFamily="34" charset="0"/>
                <a:cs typeface="Arial" panose="020B0604020202020204" pitchFamily="34" charset="0"/>
              </a:rPr>
              <a:t>Leistung</a:t>
            </a:r>
          </a:p>
          <a:p>
            <a:r>
              <a:rPr lang="de-DE" altLang="de-DE" sz="800" dirty="0">
                <a:latin typeface="Arial" panose="020B0604020202020204" pitchFamily="34" charset="0"/>
                <a:cs typeface="Arial" panose="020B0604020202020204" pitchFamily="34" charset="0"/>
              </a:rPr>
              <a:t>Anpassung</a:t>
            </a:r>
          </a:p>
          <a:p>
            <a:r>
              <a:rPr lang="de-DE" altLang="de-DE" sz="800" dirty="0">
                <a:latin typeface="Arial" panose="020B0604020202020204" pitchFamily="34" charset="0"/>
                <a:cs typeface="Arial" panose="020B0604020202020204" pitchFamily="34" charset="0"/>
              </a:rPr>
              <a:t>Service</a:t>
            </a:r>
          </a:p>
          <a:p>
            <a:r>
              <a:rPr lang="de-DE" altLang="de-DE" sz="800" dirty="0">
                <a:latin typeface="Arial" panose="020B0604020202020204" pitchFamily="34" charset="0"/>
                <a:cs typeface="Arial" panose="020B0604020202020204" pitchFamily="34" charset="0"/>
              </a:rPr>
              <a:t>Design</a:t>
            </a:r>
          </a:p>
          <a:p>
            <a:r>
              <a:rPr lang="de-DE" altLang="de-DE" sz="800" dirty="0">
                <a:latin typeface="Arial" panose="020B0604020202020204" pitchFamily="34" charset="0"/>
                <a:cs typeface="Arial" panose="020B0604020202020204" pitchFamily="34" charset="0"/>
              </a:rPr>
              <a:t>Marke und Status</a:t>
            </a:r>
          </a:p>
          <a:p>
            <a:r>
              <a:rPr lang="de-DE" altLang="de-DE" sz="800" dirty="0">
                <a:latin typeface="Arial" panose="020B0604020202020204" pitchFamily="34" charset="0"/>
                <a:cs typeface="Arial" panose="020B0604020202020204" pitchFamily="34" charset="0"/>
              </a:rPr>
              <a:t>Preis</a:t>
            </a:r>
          </a:p>
          <a:p>
            <a:r>
              <a:rPr lang="de-DE" altLang="de-DE" sz="800" dirty="0">
                <a:latin typeface="Arial" panose="020B0604020202020204" pitchFamily="34" charset="0"/>
                <a:cs typeface="Arial" panose="020B0604020202020204" pitchFamily="34" charset="0"/>
              </a:rPr>
              <a:t>Kostenreduzierung</a:t>
            </a:r>
          </a:p>
          <a:p>
            <a:r>
              <a:rPr lang="de-DE" altLang="de-DE" sz="800" dirty="0">
                <a:latin typeface="Arial" panose="020B0604020202020204" pitchFamily="34" charset="0"/>
                <a:cs typeface="Arial" panose="020B0604020202020204" pitchFamily="34" charset="0"/>
              </a:rPr>
              <a:t>Sicherheit</a:t>
            </a:r>
          </a:p>
          <a:p>
            <a:r>
              <a:rPr lang="de-DE" altLang="de-DE" sz="800" dirty="0">
                <a:latin typeface="Arial" panose="020B0604020202020204" pitchFamily="34" charset="0"/>
                <a:cs typeface="Arial" panose="020B0604020202020204" pitchFamily="34" charset="0"/>
              </a:rPr>
              <a:t>Zugänglichkeit</a:t>
            </a:r>
          </a:p>
          <a:p>
            <a:r>
              <a:rPr lang="de-DE" altLang="de-DE" sz="800" dirty="0">
                <a:latin typeface="Arial" panose="020B0604020202020204" pitchFamily="34" charset="0"/>
                <a:cs typeface="Arial" panose="020B0604020202020204" pitchFamily="34" charset="0"/>
              </a:rPr>
              <a:t>Bequemlichkeit</a:t>
            </a:r>
          </a:p>
          <a:p>
            <a:r>
              <a:rPr lang="de-DE" altLang="de-DE" sz="800" dirty="0">
                <a:latin typeface="Arial" panose="020B0604020202020204" pitchFamily="34" charset="0"/>
                <a:cs typeface="Arial" panose="020B0604020202020204" pitchFamily="34" charset="0"/>
              </a:rPr>
              <a:t>Anwendbarkeit</a:t>
            </a:r>
          </a:p>
        </p:txBody>
      </p:sp>
      <p:sp>
        <p:nvSpPr>
          <p:cNvPr id="17" name="Rectangle 9"/>
          <p:cNvSpPr>
            <a:spLocks noChangeArrowheads="1"/>
          </p:cNvSpPr>
          <p:nvPr/>
        </p:nvSpPr>
        <p:spPr bwMode="auto">
          <a:xfrm>
            <a:off x="6925073" y="1163550"/>
            <a:ext cx="1535359" cy="334557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anchor="t"/>
          <a:lstStyle/>
          <a:p>
            <a:r>
              <a:rPr lang="de-DE" alt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Kundensegmente</a:t>
            </a:r>
          </a:p>
          <a:p>
            <a:r>
              <a:rPr lang="de-DE" altLang="de-DE" sz="800" dirty="0">
                <a:latin typeface="Arial" panose="020B0604020202020204" pitchFamily="34" charset="0"/>
                <a:cs typeface="Arial" panose="020B0604020202020204" pitchFamily="34" charset="0"/>
              </a:rPr>
              <a:t>Für wen schaffen wir einen Wert?</a:t>
            </a:r>
          </a:p>
          <a:p>
            <a:r>
              <a:rPr lang="de-DE" altLang="de-DE" sz="800" dirty="0">
                <a:latin typeface="Arial" panose="020B0604020202020204" pitchFamily="34" charset="0"/>
                <a:cs typeface="Arial" panose="020B0604020202020204" pitchFamily="34" charset="0"/>
              </a:rPr>
              <a:t>Wer sind die wichtigsten Kunden?</a:t>
            </a:r>
          </a:p>
          <a:p>
            <a:endParaRPr lang="de-DE" altLang="de-DE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altLang="de-DE" sz="800" b="1" dirty="0">
                <a:latin typeface="Arial" panose="020B0604020202020204" pitchFamily="34" charset="0"/>
                <a:cs typeface="Arial" panose="020B0604020202020204" pitchFamily="34" charset="0"/>
              </a:rPr>
              <a:t>Merkmale:</a:t>
            </a:r>
          </a:p>
          <a:p>
            <a:r>
              <a:rPr lang="de-DE" altLang="de-DE" sz="800" dirty="0">
                <a:latin typeface="Arial" panose="020B0604020202020204" pitchFamily="34" charset="0"/>
                <a:cs typeface="Arial" panose="020B0604020202020204" pitchFamily="34" charset="0"/>
              </a:rPr>
              <a:t>Massenmarkt</a:t>
            </a:r>
          </a:p>
          <a:p>
            <a:r>
              <a:rPr lang="de-DE" altLang="de-DE" sz="800" dirty="0">
                <a:latin typeface="Arial" panose="020B0604020202020204" pitchFamily="34" charset="0"/>
                <a:cs typeface="Arial" panose="020B0604020202020204" pitchFamily="34" charset="0"/>
              </a:rPr>
              <a:t>Nischenmarkt</a:t>
            </a:r>
          </a:p>
          <a:p>
            <a:r>
              <a:rPr lang="de-DE" altLang="de-DE" sz="800" dirty="0">
                <a:latin typeface="Arial" panose="020B0604020202020204" pitchFamily="34" charset="0"/>
                <a:cs typeface="Arial" panose="020B0604020202020204" pitchFamily="34" charset="0"/>
              </a:rPr>
              <a:t>Marktsegmentierung</a:t>
            </a:r>
          </a:p>
          <a:p>
            <a:r>
              <a:rPr lang="de-DE" altLang="de-DE" sz="800" dirty="0">
                <a:latin typeface="Arial" panose="020B0604020202020204" pitchFamily="34" charset="0"/>
                <a:cs typeface="Arial" panose="020B0604020202020204" pitchFamily="34" charset="0"/>
              </a:rPr>
              <a:t>Diversifizierung</a:t>
            </a:r>
          </a:p>
        </p:txBody>
      </p:sp>
      <p:sp>
        <p:nvSpPr>
          <p:cNvPr id="14" name="Rectangle 9"/>
          <p:cNvSpPr>
            <a:spLocks noChangeArrowheads="1"/>
          </p:cNvSpPr>
          <p:nvPr/>
        </p:nvSpPr>
        <p:spPr bwMode="auto">
          <a:xfrm>
            <a:off x="2081928" y="1163550"/>
            <a:ext cx="1535359" cy="164101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anchor="t"/>
          <a:lstStyle/>
          <a:p>
            <a:r>
              <a:rPr lang="de-DE" alt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Aktivitäten</a:t>
            </a:r>
          </a:p>
          <a:p>
            <a:r>
              <a:rPr lang="de-DE" altLang="de-DE" sz="800" dirty="0">
                <a:latin typeface="Arial" panose="020B0604020202020204" pitchFamily="34" charset="0"/>
                <a:cs typeface="Arial" panose="020B0604020202020204" pitchFamily="34" charset="0"/>
              </a:rPr>
              <a:t>Welche Aktivitäten sind für das Wertangebot notwendig?</a:t>
            </a:r>
          </a:p>
          <a:p>
            <a:r>
              <a:rPr lang="de-DE" altLang="de-DE" sz="800" dirty="0">
                <a:latin typeface="Arial" panose="020B0604020202020204" pitchFamily="34" charset="0"/>
                <a:cs typeface="Arial" panose="020B0604020202020204" pitchFamily="34" charset="0"/>
              </a:rPr>
              <a:t>Für …</a:t>
            </a:r>
          </a:p>
          <a:p>
            <a:r>
              <a:rPr lang="de-DE" altLang="de-DE" sz="800" dirty="0">
                <a:latin typeface="Arial" panose="020B0604020202020204" pitchFamily="34" charset="0"/>
                <a:cs typeface="Arial" panose="020B0604020202020204" pitchFamily="34" charset="0"/>
              </a:rPr>
              <a:t>Vertriebskanäle?</a:t>
            </a:r>
          </a:p>
          <a:p>
            <a:r>
              <a:rPr lang="de-DE" altLang="de-DE" sz="800" dirty="0">
                <a:latin typeface="Arial" panose="020B0604020202020204" pitchFamily="34" charset="0"/>
                <a:cs typeface="Arial" panose="020B0604020202020204" pitchFamily="34" charset="0"/>
              </a:rPr>
              <a:t>Kundenbeziehung?</a:t>
            </a:r>
          </a:p>
          <a:p>
            <a:r>
              <a:rPr lang="de-DE" altLang="de-DE" sz="800" dirty="0">
                <a:latin typeface="Arial" panose="020B0604020202020204" pitchFamily="34" charset="0"/>
                <a:cs typeface="Arial" panose="020B0604020202020204" pitchFamily="34" charset="0"/>
              </a:rPr>
              <a:t>Erlösquellen?</a:t>
            </a:r>
          </a:p>
          <a:p>
            <a:endParaRPr lang="de-DE" altLang="de-DE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altLang="de-DE" sz="800" b="1" dirty="0">
                <a:latin typeface="Arial" panose="020B0604020202020204" pitchFamily="34" charset="0"/>
                <a:cs typeface="Arial" panose="020B0604020202020204" pitchFamily="34" charset="0"/>
              </a:rPr>
              <a:t>Kategorien:</a:t>
            </a:r>
          </a:p>
          <a:p>
            <a:r>
              <a:rPr lang="de-DE" altLang="de-DE" sz="800" dirty="0">
                <a:latin typeface="Arial" panose="020B0604020202020204" pitchFamily="34" charset="0"/>
                <a:cs typeface="Arial" panose="020B0604020202020204" pitchFamily="34" charset="0"/>
              </a:rPr>
              <a:t>Produktion</a:t>
            </a:r>
          </a:p>
          <a:p>
            <a:r>
              <a:rPr lang="de-DE" altLang="de-DE" sz="800" dirty="0">
                <a:latin typeface="Arial" panose="020B0604020202020204" pitchFamily="34" charset="0"/>
                <a:cs typeface="Arial" panose="020B0604020202020204" pitchFamily="34" charset="0"/>
              </a:rPr>
              <a:t>Problemlösung</a:t>
            </a:r>
          </a:p>
          <a:p>
            <a:r>
              <a:rPr lang="de-DE" altLang="de-DE" sz="800" dirty="0">
                <a:latin typeface="Arial" panose="020B0604020202020204" pitchFamily="34" charset="0"/>
                <a:cs typeface="Arial" panose="020B0604020202020204" pitchFamily="34" charset="0"/>
              </a:rPr>
              <a:t>Plattform und Netzwerke</a:t>
            </a:r>
          </a:p>
        </p:txBody>
      </p:sp>
      <p:sp>
        <p:nvSpPr>
          <p:cNvPr id="19" name="Rectangle 9"/>
          <p:cNvSpPr>
            <a:spLocks noChangeArrowheads="1"/>
          </p:cNvSpPr>
          <p:nvPr/>
        </p:nvSpPr>
        <p:spPr bwMode="auto">
          <a:xfrm>
            <a:off x="2081928" y="2868104"/>
            <a:ext cx="1535359" cy="164101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anchor="t"/>
          <a:lstStyle/>
          <a:p>
            <a:r>
              <a:rPr lang="de-DE" alt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Ressourcen</a:t>
            </a:r>
          </a:p>
          <a:p>
            <a:r>
              <a:rPr lang="de-DE" altLang="de-DE" sz="800" dirty="0">
                <a:latin typeface="Arial" panose="020B0604020202020204" pitchFamily="34" charset="0"/>
                <a:cs typeface="Arial" panose="020B0604020202020204" pitchFamily="34" charset="0"/>
              </a:rPr>
              <a:t>Welche Ressourcen sind für das Wertangebot notwendig?</a:t>
            </a:r>
          </a:p>
          <a:p>
            <a:r>
              <a:rPr lang="de-DE" altLang="de-DE" sz="800" dirty="0">
                <a:latin typeface="Arial" panose="020B0604020202020204" pitchFamily="34" charset="0"/>
                <a:cs typeface="Arial" panose="020B0604020202020204" pitchFamily="34" charset="0"/>
              </a:rPr>
              <a:t>Für …</a:t>
            </a:r>
          </a:p>
          <a:p>
            <a:r>
              <a:rPr lang="de-DE" altLang="de-DE" sz="800" dirty="0">
                <a:latin typeface="Arial" panose="020B0604020202020204" pitchFamily="34" charset="0"/>
                <a:cs typeface="Arial" panose="020B0604020202020204" pitchFamily="34" charset="0"/>
              </a:rPr>
              <a:t>Vertriebskanäle?</a:t>
            </a:r>
          </a:p>
          <a:p>
            <a:r>
              <a:rPr lang="de-DE" altLang="de-DE" sz="800" dirty="0">
                <a:latin typeface="Arial" panose="020B0604020202020204" pitchFamily="34" charset="0"/>
                <a:cs typeface="Arial" panose="020B0604020202020204" pitchFamily="34" charset="0"/>
              </a:rPr>
              <a:t>Kundenbeziehung?</a:t>
            </a:r>
          </a:p>
          <a:p>
            <a:r>
              <a:rPr lang="de-DE" altLang="de-DE" sz="800" dirty="0">
                <a:latin typeface="Arial" panose="020B0604020202020204" pitchFamily="34" charset="0"/>
                <a:cs typeface="Arial" panose="020B0604020202020204" pitchFamily="34" charset="0"/>
              </a:rPr>
              <a:t>Erlösquellen?</a:t>
            </a:r>
          </a:p>
          <a:p>
            <a:endParaRPr lang="de-DE" altLang="de-DE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altLang="de-DE" sz="800" b="1" dirty="0">
                <a:latin typeface="Arial" panose="020B0604020202020204" pitchFamily="34" charset="0"/>
                <a:cs typeface="Arial" panose="020B0604020202020204" pitchFamily="34" charset="0"/>
              </a:rPr>
              <a:t>Arten von Ressourcen:</a:t>
            </a:r>
          </a:p>
          <a:p>
            <a:r>
              <a:rPr lang="de-DE" altLang="de-DE" sz="800" dirty="0">
                <a:latin typeface="Arial" panose="020B0604020202020204" pitchFamily="34" charset="0"/>
                <a:cs typeface="Arial" panose="020B0604020202020204" pitchFamily="34" charset="0"/>
              </a:rPr>
              <a:t>Materielle, Marke, Patente, Rechte, Daten, Menschen, Geld</a:t>
            </a:r>
          </a:p>
          <a:p>
            <a:endParaRPr lang="de-DE" altLang="de-DE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9"/>
          <p:cNvSpPr>
            <a:spLocks noChangeArrowheads="1"/>
          </p:cNvSpPr>
          <p:nvPr/>
        </p:nvSpPr>
        <p:spPr bwMode="auto">
          <a:xfrm>
            <a:off x="5318026" y="1163550"/>
            <a:ext cx="1535359" cy="164101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anchor="t"/>
          <a:lstStyle/>
          <a:p>
            <a:r>
              <a:rPr lang="de-DE" alt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Kundenbeziehung</a:t>
            </a:r>
          </a:p>
          <a:p>
            <a:r>
              <a:rPr lang="de-DE" altLang="de-DE" sz="800" dirty="0">
                <a:latin typeface="Arial" panose="020B0604020202020204" pitchFamily="34" charset="0"/>
                <a:cs typeface="Arial" panose="020B0604020202020204" pitchFamily="34" charset="0"/>
              </a:rPr>
              <a:t>Welche Betreuung erwartet ein  Kundensegment?</a:t>
            </a:r>
          </a:p>
          <a:p>
            <a:r>
              <a:rPr lang="de-DE" altLang="de-DE" sz="800" dirty="0">
                <a:latin typeface="Arial" panose="020B0604020202020204" pitchFamily="34" charset="0"/>
                <a:cs typeface="Arial" panose="020B0604020202020204" pitchFamily="34" charset="0"/>
              </a:rPr>
              <a:t>Wie betreiben wir die Kundenpflege?</a:t>
            </a:r>
          </a:p>
          <a:p>
            <a:r>
              <a:rPr lang="de-DE" altLang="de-DE" sz="800" dirty="0">
                <a:latin typeface="Arial" panose="020B0604020202020204" pitchFamily="34" charset="0"/>
                <a:cs typeface="Arial" panose="020B0604020202020204" pitchFamily="34" charset="0"/>
              </a:rPr>
              <a:t>Was haben wir umgesetzt?</a:t>
            </a:r>
          </a:p>
          <a:p>
            <a:endParaRPr lang="de-DE" altLang="de-DE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altLang="de-DE" sz="800" b="1" dirty="0">
                <a:latin typeface="Arial" panose="020B0604020202020204" pitchFamily="34" charset="0"/>
                <a:cs typeface="Arial" panose="020B0604020202020204" pitchFamily="34" charset="0"/>
              </a:rPr>
              <a:t>Beispiele:</a:t>
            </a:r>
          </a:p>
          <a:p>
            <a:r>
              <a:rPr lang="de-DE" altLang="de-DE" sz="800" dirty="0">
                <a:latin typeface="Arial" panose="020B0604020202020204" pitchFamily="34" charset="0"/>
                <a:cs typeface="Arial" panose="020B0604020202020204" pitchFamily="34" charset="0"/>
              </a:rPr>
              <a:t>Persönliche Betreuung, Selbstbedienung, automatisierter Service, Communities</a:t>
            </a:r>
          </a:p>
        </p:txBody>
      </p:sp>
      <p:sp>
        <p:nvSpPr>
          <p:cNvPr id="23" name="Rectangle 9"/>
          <p:cNvSpPr>
            <a:spLocks noChangeArrowheads="1"/>
          </p:cNvSpPr>
          <p:nvPr/>
        </p:nvSpPr>
        <p:spPr bwMode="auto">
          <a:xfrm>
            <a:off x="5318026" y="2868104"/>
            <a:ext cx="1535359" cy="164101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anchor="t"/>
          <a:lstStyle/>
          <a:p>
            <a:r>
              <a:rPr lang="de-DE" alt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Vertriebskanäle</a:t>
            </a:r>
          </a:p>
          <a:p>
            <a:r>
              <a:rPr lang="de-DE" altLang="de-DE" sz="800" dirty="0">
                <a:latin typeface="Arial" panose="020B0604020202020204" pitchFamily="34" charset="0"/>
                <a:cs typeface="Arial" panose="020B0604020202020204" pitchFamily="34" charset="0"/>
              </a:rPr>
              <a:t>Über welche Kanäle wollen die Kunden erreicht werden?</a:t>
            </a:r>
          </a:p>
          <a:p>
            <a:r>
              <a:rPr lang="de-DE" altLang="de-DE" sz="800" dirty="0">
                <a:latin typeface="Arial" panose="020B0604020202020204" pitchFamily="34" charset="0"/>
                <a:cs typeface="Arial" panose="020B0604020202020204" pitchFamily="34" charset="0"/>
              </a:rPr>
              <a:t>Wie passen die Kanäle zusammen?</a:t>
            </a:r>
          </a:p>
          <a:p>
            <a:r>
              <a:rPr lang="de-DE" altLang="de-DE" sz="800" dirty="0">
                <a:latin typeface="Arial" panose="020B0604020202020204" pitchFamily="34" charset="0"/>
                <a:cs typeface="Arial" panose="020B0604020202020204" pitchFamily="34" charset="0"/>
              </a:rPr>
              <a:t>Welche Kosten sind damit verbunden?</a:t>
            </a:r>
          </a:p>
          <a:p>
            <a:endParaRPr lang="de-DE" altLang="de-DE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altLang="de-DE" sz="800" b="1" dirty="0">
                <a:latin typeface="Arial" panose="020B0604020202020204" pitchFamily="34" charset="0"/>
                <a:cs typeface="Arial" panose="020B0604020202020204" pitchFamily="34" charset="0"/>
              </a:rPr>
              <a:t>Phasen:</a:t>
            </a:r>
          </a:p>
          <a:p>
            <a:r>
              <a:rPr lang="de-DE" altLang="de-DE" sz="800" dirty="0">
                <a:latin typeface="Arial" panose="020B0604020202020204" pitchFamily="34" charset="0"/>
                <a:cs typeface="Arial" panose="020B0604020202020204" pitchFamily="34" charset="0"/>
              </a:rPr>
              <a:t>Aufmerksamkeit </a:t>
            </a:r>
            <a:r>
              <a:rPr lang="de-DE" altLang="de-DE" sz="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de-DE" altLang="de-DE" sz="800" dirty="0">
                <a:latin typeface="Arial" panose="020B0604020202020204" pitchFamily="34" charset="0"/>
                <a:cs typeface="Arial" panose="020B0604020202020204" pitchFamily="34" charset="0"/>
              </a:rPr>
              <a:t> Information </a:t>
            </a:r>
            <a:r>
              <a:rPr lang="de-DE" altLang="de-DE" sz="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de-DE" altLang="de-DE" sz="800" dirty="0">
                <a:latin typeface="Arial" panose="020B0604020202020204" pitchFamily="34" charset="0"/>
                <a:cs typeface="Arial" panose="020B0604020202020204" pitchFamily="34" charset="0"/>
              </a:rPr>
              <a:t> Kauf </a:t>
            </a:r>
            <a:r>
              <a:rPr lang="de-DE" altLang="de-DE" sz="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de-DE" altLang="de-DE" sz="800" dirty="0">
                <a:latin typeface="Arial" panose="020B0604020202020204" pitchFamily="34" charset="0"/>
                <a:cs typeface="Arial" panose="020B0604020202020204" pitchFamily="34" charset="0"/>
              </a:rPr>
              <a:t> Lieferung </a:t>
            </a:r>
            <a:r>
              <a:rPr lang="de-DE" altLang="de-DE" sz="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de-DE" altLang="de-DE" sz="800" dirty="0">
                <a:latin typeface="Arial" panose="020B0604020202020204" pitchFamily="34" charset="0"/>
                <a:cs typeface="Arial" panose="020B0604020202020204" pitchFamily="34" charset="0"/>
              </a:rPr>
              <a:t> After </a:t>
            </a:r>
            <a:r>
              <a:rPr lang="de-DE" altLang="de-DE" sz="800" dirty="0" err="1">
                <a:latin typeface="Arial" panose="020B0604020202020204" pitchFamily="34" charset="0"/>
                <a:cs typeface="Arial" panose="020B0604020202020204" pitchFamily="34" charset="0"/>
              </a:rPr>
              <a:t>Sales</a:t>
            </a:r>
            <a:endParaRPr lang="de-DE" altLang="de-DE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angle 9"/>
          <p:cNvSpPr>
            <a:spLocks noChangeArrowheads="1"/>
          </p:cNvSpPr>
          <p:nvPr/>
        </p:nvSpPr>
        <p:spPr bwMode="auto">
          <a:xfrm>
            <a:off x="467545" y="4574530"/>
            <a:ext cx="3942586" cy="119808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anchor="t"/>
          <a:lstStyle/>
          <a:p>
            <a:r>
              <a:rPr lang="de-DE" alt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Kosten</a:t>
            </a:r>
          </a:p>
          <a:p>
            <a:r>
              <a:rPr lang="de-DE" altLang="de-DE" sz="800" dirty="0">
                <a:latin typeface="Arial" panose="020B0604020202020204" pitchFamily="34" charset="0"/>
                <a:cs typeface="Arial" panose="020B0604020202020204" pitchFamily="34" charset="0"/>
              </a:rPr>
              <a:t>Welche besonderen Kosten fallen an?</a:t>
            </a:r>
          </a:p>
          <a:p>
            <a:r>
              <a:rPr lang="de-DE" altLang="de-DE" sz="800" dirty="0">
                <a:latin typeface="Arial" panose="020B0604020202020204" pitchFamily="34" charset="0"/>
                <a:cs typeface="Arial" panose="020B0604020202020204" pitchFamily="34" charset="0"/>
              </a:rPr>
              <a:t>Welche Ressourcen sind besonders teuer?</a:t>
            </a:r>
          </a:p>
          <a:p>
            <a:r>
              <a:rPr lang="de-DE" altLang="de-DE" sz="800" dirty="0">
                <a:latin typeface="Arial" panose="020B0604020202020204" pitchFamily="34" charset="0"/>
                <a:cs typeface="Arial" panose="020B0604020202020204" pitchFamily="34" charset="0"/>
              </a:rPr>
              <a:t>Welche Aktivitäten sind besonders teuer?</a:t>
            </a:r>
          </a:p>
          <a:p>
            <a:endParaRPr lang="de-DE" altLang="de-DE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altLang="de-DE" sz="800" b="1" dirty="0">
                <a:latin typeface="Arial" panose="020B0604020202020204" pitchFamily="34" charset="0"/>
                <a:cs typeface="Arial" panose="020B0604020202020204" pitchFamily="34" charset="0"/>
              </a:rPr>
              <a:t>Ausrichtung des Geschäftsmodells:</a:t>
            </a:r>
          </a:p>
          <a:p>
            <a:r>
              <a:rPr lang="de-DE" altLang="de-DE" sz="800" dirty="0">
                <a:latin typeface="Arial" panose="020B0604020202020204" pitchFamily="34" charset="0"/>
                <a:cs typeface="Arial" panose="020B0604020202020204" pitchFamily="34" charset="0"/>
              </a:rPr>
              <a:t>Kostengetrieben (geringe Kosten, niedriger Preis)</a:t>
            </a:r>
          </a:p>
          <a:p>
            <a:r>
              <a:rPr lang="de-DE" altLang="de-DE" sz="800" dirty="0">
                <a:latin typeface="Arial" panose="020B0604020202020204" pitchFamily="34" charset="0"/>
                <a:cs typeface="Arial" panose="020B0604020202020204" pitchFamily="34" charset="0"/>
              </a:rPr>
              <a:t>Wertgetrieben (werthaltig, Premium-Position)</a:t>
            </a:r>
          </a:p>
          <a:p>
            <a:endParaRPr lang="de-DE" altLang="de-DE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4499991" y="4574530"/>
            <a:ext cx="3942589" cy="119808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anchor="t"/>
          <a:lstStyle/>
          <a:p>
            <a:r>
              <a:rPr lang="de-DE" alt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Erlösquellen</a:t>
            </a:r>
          </a:p>
          <a:p>
            <a:r>
              <a:rPr lang="de-DE" altLang="de-DE" sz="800" dirty="0">
                <a:latin typeface="Arial" panose="020B0604020202020204" pitchFamily="34" charset="0"/>
                <a:cs typeface="Arial" panose="020B0604020202020204" pitchFamily="34" charset="0"/>
              </a:rPr>
              <a:t>Für welchen Wert bezahlen die Kunden </a:t>
            </a:r>
            <a:br>
              <a:rPr lang="de-DE" altLang="de-DE" sz="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800" dirty="0">
                <a:latin typeface="Arial" panose="020B0604020202020204" pitchFamily="34" charset="0"/>
                <a:cs typeface="Arial" panose="020B0604020202020204" pitchFamily="34" charset="0"/>
              </a:rPr>
              <a:t>wirklich?</a:t>
            </a:r>
          </a:p>
          <a:p>
            <a:r>
              <a:rPr lang="de-DE" altLang="de-DE" sz="800" dirty="0">
                <a:latin typeface="Arial" panose="020B0604020202020204" pitchFamily="34" charset="0"/>
                <a:cs typeface="Arial" panose="020B0604020202020204" pitchFamily="34" charset="0"/>
              </a:rPr>
              <a:t>Wofür bezahlen </a:t>
            </a:r>
            <a:r>
              <a:rPr lang="de-DE" altLang="de-DE" sz="800">
                <a:latin typeface="Arial" panose="020B0604020202020204" pitchFamily="34" charset="0"/>
                <a:cs typeface="Arial" panose="020B0604020202020204" pitchFamily="34" charset="0"/>
              </a:rPr>
              <a:t>sie bislang?</a:t>
            </a:r>
            <a:endParaRPr lang="de-DE" altLang="de-DE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altLang="de-DE" sz="800" dirty="0">
                <a:latin typeface="Arial" panose="020B0604020202020204" pitchFamily="34" charset="0"/>
                <a:cs typeface="Arial" panose="020B0604020202020204" pitchFamily="34" charset="0"/>
              </a:rPr>
              <a:t>Wie bezahlen sie?</a:t>
            </a:r>
          </a:p>
          <a:p>
            <a:r>
              <a:rPr lang="de-DE" altLang="de-DE" sz="800" dirty="0">
                <a:latin typeface="Arial" panose="020B0604020202020204" pitchFamily="34" charset="0"/>
                <a:cs typeface="Arial" panose="020B0604020202020204" pitchFamily="34" charset="0"/>
              </a:rPr>
              <a:t>Wie würden sie gerne bezahlen?</a:t>
            </a:r>
          </a:p>
          <a:p>
            <a:r>
              <a:rPr lang="de-DE" altLang="de-DE" sz="800" dirty="0">
                <a:latin typeface="Arial" panose="020B0604020202020204" pitchFamily="34" charset="0"/>
                <a:cs typeface="Arial" panose="020B0604020202020204" pitchFamily="34" charset="0"/>
              </a:rPr>
              <a:t>Was bringt jede einzelne Erlösquelle ein?</a:t>
            </a:r>
          </a:p>
        </p:txBody>
      </p:sp>
      <p:sp>
        <p:nvSpPr>
          <p:cNvPr id="3" name="Rechteck 2"/>
          <p:cNvSpPr/>
          <p:nvPr/>
        </p:nvSpPr>
        <p:spPr>
          <a:xfrm>
            <a:off x="2920578" y="4760108"/>
            <a:ext cx="14401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altLang="de-DE" sz="800" b="1" dirty="0">
                <a:latin typeface="Arial" panose="020B0604020202020204" pitchFamily="34" charset="0"/>
                <a:cs typeface="Arial" panose="020B0604020202020204" pitchFamily="34" charset="0"/>
              </a:rPr>
              <a:t>Merkmale:</a:t>
            </a:r>
          </a:p>
          <a:p>
            <a:r>
              <a:rPr lang="de-DE" altLang="de-DE" sz="800" dirty="0">
                <a:latin typeface="Arial" panose="020B0604020202020204" pitchFamily="34" charset="0"/>
                <a:cs typeface="Arial" panose="020B0604020202020204" pitchFamily="34" charset="0"/>
              </a:rPr>
              <a:t>fixe Kosten</a:t>
            </a:r>
          </a:p>
          <a:p>
            <a:r>
              <a:rPr lang="de-DE" altLang="de-DE" sz="800" dirty="0">
                <a:latin typeface="Arial" panose="020B0604020202020204" pitchFamily="34" charset="0"/>
                <a:cs typeface="Arial" panose="020B0604020202020204" pitchFamily="34" charset="0"/>
              </a:rPr>
              <a:t>variable Kosten</a:t>
            </a:r>
          </a:p>
          <a:p>
            <a:r>
              <a:rPr lang="de-DE" altLang="de-DE" sz="800" dirty="0">
                <a:latin typeface="Arial" panose="020B0604020202020204" pitchFamily="34" charset="0"/>
                <a:cs typeface="Arial" panose="020B0604020202020204" pitchFamily="34" charset="0"/>
              </a:rPr>
              <a:t>Skaleneffekte (</a:t>
            </a:r>
            <a:r>
              <a:rPr lang="de-DE" altLang="de-DE" sz="800" dirty="0" err="1">
                <a:latin typeface="Arial" panose="020B0604020202020204" pitchFamily="34" charset="0"/>
                <a:cs typeface="Arial" panose="020B0604020202020204" pitchFamily="34" charset="0"/>
              </a:rPr>
              <a:t>Economies</a:t>
            </a:r>
            <a:r>
              <a:rPr lang="de-DE" altLang="de-DE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de-DE" sz="8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altLang="de-DE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de-DE" sz="800" dirty="0" err="1">
                <a:latin typeface="Arial" panose="020B0604020202020204" pitchFamily="34" charset="0"/>
                <a:cs typeface="Arial" panose="020B0604020202020204" pitchFamily="34" charset="0"/>
              </a:rPr>
              <a:t>Scale</a:t>
            </a:r>
            <a:r>
              <a:rPr lang="de-DE" altLang="de-DE" sz="8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de-DE" altLang="de-DE" sz="800" dirty="0">
                <a:latin typeface="Arial" panose="020B0604020202020204" pitchFamily="34" charset="0"/>
                <a:cs typeface="Arial" panose="020B0604020202020204" pitchFamily="34" charset="0"/>
              </a:rPr>
              <a:t>Verbundeffekte (</a:t>
            </a:r>
            <a:r>
              <a:rPr lang="de-DE" altLang="de-DE" sz="800" dirty="0" err="1">
                <a:latin typeface="Arial" panose="020B0604020202020204" pitchFamily="34" charset="0"/>
                <a:cs typeface="Arial" panose="020B0604020202020204" pitchFamily="34" charset="0"/>
              </a:rPr>
              <a:t>Economies</a:t>
            </a:r>
            <a:r>
              <a:rPr lang="de-DE" altLang="de-DE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de-DE" sz="8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altLang="de-DE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de-DE" sz="800" dirty="0" err="1">
                <a:latin typeface="Arial" panose="020B0604020202020204" pitchFamily="34" charset="0"/>
                <a:cs typeface="Arial" panose="020B0604020202020204" pitchFamily="34" charset="0"/>
              </a:rPr>
              <a:t>Scope</a:t>
            </a:r>
            <a:r>
              <a:rPr lang="de-DE" altLang="de-DE" sz="8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8" name="Rechteck 17"/>
          <p:cNvSpPr/>
          <p:nvPr/>
        </p:nvSpPr>
        <p:spPr>
          <a:xfrm>
            <a:off x="6516216" y="4760108"/>
            <a:ext cx="192636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altLang="de-DE" sz="800" b="1" dirty="0">
                <a:latin typeface="Arial" panose="020B0604020202020204" pitchFamily="34" charset="0"/>
                <a:cs typeface="Arial" panose="020B0604020202020204" pitchFamily="34" charset="0"/>
              </a:rPr>
              <a:t>Bezahlmodelle:</a:t>
            </a:r>
          </a:p>
          <a:p>
            <a:r>
              <a:rPr lang="de-DE" altLang="de-DE" sz="800" dirty="0">
                <a:latin typeface="Arial" panose="020B0604020202020204" pitchFamily="34" charset="0"/>
                <a:cs typeface="Arial" panose="020B0604020202020204" pitchFamily="34" charset="0"/>
              </a:rPr>
              <a:t>Einzelverkauf, Nutzungsgebühr, Miete, Leasing, Lizenz, Versteigerung, Werbefinanzierung, Preisdifferenzierung, dynamische Preise (</a:t>
            </a:r>
            <a:r>
              <a:rPr lang="de-DE" altLang="de-DE" sz="800" dirty="0" err="1">
                <a:latin typeface="Arial" panose="020B0604020202020204" pitchFamily="34" charset="0"/>
                <a:cs typeface="Arial" panose="020B0604020202020204" pitchFamily="34" charset="0"/>
              </a:rPr>
              <a:t>Yield</a:t>
            </a:r>
            <a:r>
              <a:rPr lang="de-DE" altLang="de-DE" sz="800" dirty="0">
                <a:latin typeface="Arial" panose="020B0604020202020204" pitchFamily="34" charset="0"/>
                <a:cs typeface="Arial" panose="020B0604020202020204" pitchFamily="34" charset="0"/>
              </a:rPr>
              <a:t> Management, Real Time </a:t>
            </a:r>
            <a:r>
              <a:rPr lang="de-DE" altLang="de-DE" sz="800" dirty="0" err="1">
                <a:latin typeface="Arial" panose="020B0604020202020204" pitchFamily="34" charset="0"/>
                <a:cs typeface="Arial" panose="020B0604020202020204" pitchFamily="34" charset="0"/>
              </a:rPr>
              <a:t>Pricing</a:t>
            </a:r>
            <a:r>
              <a:rPr lang="de-DE" altLang="de-DE" sz="8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6" name="Text Box 8"/>
          <p:cNvSpPr txBox="1">
            <a:spLocks noChangeArrowheads="1"/>
          </p:cNvSpPr>
          <p:nvPr/>
        </p:nvSpPr>
        <p:spPr bwMode="auto">
          <a:xfrm>
            <a:off x="251520" y="6021288"/>
            <a:ext cx="3227165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1000" dirty="0">
                <a:latin typeface="Arial" panose="020B0604020202020204" pitchFamily="34" charset="0"/>
                <a:cs typeface="Arial" panose="020B0604020202020204" pitchFamily="34" charset="0"/>
              </a:rPr>
              <a:t>Quelle: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Business Model Foundry AG; strategyzer.com</a:t>
            </a:r>
            <a:endParaRPr lang="de-DE" altLang="de-DE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1573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4"/>
          <p:cNvSpPr>
            <a:spLocks noChangeArrowheads="1"/>
          </p:cNvSpPr>
          <p:nvPr/>
        </p:nvSpPr>
        <p:spPr bwMode="auto">
          <a:xfrm>
            <a:off x="372750" y="1098140"/>
            <a:ext cx="8159690" cy="4779132"/>
          </a:xfrm>
          <a:prstGeom prst="rect">
            <a:avLst/>
          </a:prstGeom>
          <a:solidFill>
            <a:schemeClr val="accent4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de-DE" altLang="de-DE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7886700" cy="900000"/>
          </a:xfrm>
        </p:spPr>
        <p:txBody>
          <a:bodyPr/>
          <a:lstStyle/>
          <a:p>
            <a:r>
              <a:rPr lang="de-DE" dirty="0"/>
              <a:t>Business Modell Canvas: Kern des Geschäftsmodells</a:t>
            </a: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251520" y="6021288"/>
            <a:ext cx="3227165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1000" dirty="0">
                <a:latin typeface="Arial" panose="020B0604020202020204" pitchFamily="34" charset="0"/>
                <a:cs typeface="Arial" panose="020B0604020202020204" pitchFamily="34" charset="0"/>
              </a:rPr>
              <a:t>Quelle: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Business Model Foundry AG; strategyzer.com</a:t>
            </a:r>
            <a:endParaRPr lang="de-DE" altLang="de-DE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467545" y="1163550"/>
            <a:ext cx="1535359" cy="334557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anchor="t"/>
          <a:lstStyle/>
          <a:p>
            <a:r>
              <a:rPr lang="de-DE" alt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Partner</a:t>
            </a:r>
          </a:p>
        </p:txBody>
      </p:sp>
      <p:sp>
        <p:nvSpPr>
          <p:cNvPr id="15" name="Rectangle 9"/>
          <p:cNvSpPr>
            <a:spLocks noChangeArrowheads="1"/>
          </p:cNvSpPr>
          <p:nvPr/>
        </p:nvSpPr>
        <p:spPr bwMode="auto">
          <a:xfrm>
            <a:off x="3696310" y="1163550"/>
            <a:ext cx="1535359" cy="334557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t"/>
          <a:lstStyle/>
          <a:p>
            <a:r>
              <a:rPr lang="de-DE" alt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Wertangebot</a:t>
            </a:r>
          </a:p>
        </p:txBody>
      </p:sp>
      <p:sp>
        <p:nvSpPr>
          <p:cNvPr id="17" name="Rectangle 9"/>
          <p:cNvSpPr>
            <a:spLocks noChangeArrowheads="1"/>
          </p:cNvSpPr>
          <p:nvPr/>
        </p:nvSpPr>
        <p:spPr bwMode="auto">
          <a:xfrm>
            <a:off x="6925073" y="1163550"/>
            <a:ext cx="1535359" cy="334557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t"/>
          <a:lstStyle/>
          <a:p>
            <a:r>
              <a:rPr lang="de-DE" alt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Kundensegmente</a:t>
            </a:r>
          </a:p>
        </p:txBody>
      </p:sp>
      <p:sp>
        <p:nvSpPr>
          <p:cNvPr id="14" name="Rectangle 9"/>
          <p:cNvSpPr>
            <a:spLocks noChangeArrowheads="1"/>
          </p:cNvSpPr>
          <p:nvPr/>
        </p:nvSpPr>
        <p:spPr bwMode="auto">
          <a:xfrm>
            <a:off x="2081928" y="1163550"/>
            <a:ext cx="1535359" cy="164101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t"/>
          <a:lstStyle/>
          <a:p>
            <a:r>
              <a:rPr lang="de-DE" alt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Aktivitäten</a:t>
            </a:r>
          </a:p>
        </p:txBody>
      </p:sp>
      <p:sp>
        <p:nvSpPr>
          <p:cNvPr id="19" name="Rectangle 9"/>
          <p:cNvSpPr>
            <a:spLocks noChangeArrowheads="1"/>
          </p:cNvSpPr>
          <p:nvPr/>
        </p:nvSpPr>
        <p:spPr bwMode="auto">
          <a:xfrm>
            <a:off x="2081928" y="2868104"/>
            <a:ext cx="1535359" cy="164101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t"/>
          <a:lstStyle/>
          <a:p>
            <a:r>
              <a:rPr lang="de-DE" alt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Ressourcen</a:t>
            </a:r>
          </a:p>
        </p:txBody>
      </p:sp>
      <p:sp>
        <p:nvSpPr>
          <p:cNvPr id="22" name="Rectangle 9"/>
          <p:cNvSpPr>
            <a:spLocks noChangeArrowheads="1"/>
          </p:cNvSpPr>
          <p:nvPr/>
        </p:nvSpPr>
        <p:spPr bwMode="auto">
          <a:xfrm>
            <a:off x="5318026" y="1163550"/>
            <a:ext cx="1535359" cy="164101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t"/>
          <a:lstStyle/>
          <a:p>
            <a:r>
              <a:rPr lang="de-DE" alt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Kundenbeziehung</a:t>
            </a:r>
          </a:p>
        </p:txBody>
      </p:sp>
      <p:sp>
        <p:nvSpPr>
          <p:cNvPr id="23" name="Rectangle 9"/>
          <p:cNvSpPr>
            <a:spLocks noChangeArrowheads="1"/>
          </p:cNvSpPr>
          <p:nvPr/>
        </p:nvSpPr>
        <p:spPr bwMode="auto">
          <a:xfrm>
            <a:off x="5318026" y="2868104"/>
            <a:ext cx="1535359" cy="164101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t"/>
          <a:lstStyle/>
          <a:p>
            <a:r>
              <a:rPr lang="de-DE" alt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Vertriebskanäle</a:t>
            </a:r>
          </a:p>
        </p:txBody>
      </p:sp>
      <p:sp>
        <p:nvSpPr>
          <p:cNvPr id="24" name="Rectangle 9"/>
          <p:cNvSpPr>
            <a:spLocks noChangeArrowheads="1"/>
          </p:cNvSpPr>
          <p:nvPr/>
        </p:nvSpPr>
        <p:spPr bwMode="auto">
          <a:xfrm>
            <a:off x="467545" y="4574530"/>
            <a:ext cx="3942586" cy="11980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t"/>
          <a:lstStyle/>
          <a:p>
            <a:r>
              <a:rPr lang="de-DE" alt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Kosten</a:t>
            </a:r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4499991" y="4574530"/>
            <a:ext cx="3942589" cy="119808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t"/>
          <a:lstStyle/>
          <a:p>
            <a:r>
              <a:rPr lang="de-DE" alt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Erlösquellen</a:t>
            </a:r>
          </a:p>
        </p:txBody>
      </p:sp>
    </p:spTree>
    <p:extLst>
      <p:ext uri="{BB962C8B-B14F-4D97-AF65-F5344CB8AC3E}">
        <p14:creationId xmlns:p14="http://schemas.microsoft.com/office/powerpoint/2010/main" val="26673745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-w-StandardGrafik2016" id="{E39FDD55-ECB9-4FA8-B67A-908C70F34212}" vid="{C53454EF-2586-417B-9418-1FB1CAE639E3}"/>
    </a:ext>
  </a:extLst>
</a:theme>
</file>

<file path=ppt/theme/theme2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b-w-StandardGrafik2016</Template>
  <TotalTime>0</TotalTime>
  <Words>385</Words>
  <Application>Microsoft Office PowerPoint</Application>
  <PresentationFormat>Bildschirmpräsentation (4:3)</PresentationFormat>
  <Paragraphs>117</Paragraphs>
  <Slides>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7" baseType="lpstr">
      <vt:lpstr>Arial</vt:lpstr>
      <vt:lpstr>Calibri</vt:lpstr>
      <vt:lpstr>Wingdings</vt:lpstr>
      <vt:lpstr>Office</vt:lpstr>
      <vt:lpstr>Business Modell Canvas: Tableau</vt:lpstr>
      <vt:lpstr>Business Modell Canvas: Erläuterungen</vt:lpstr>
      <vt:lpstr>Business Modell Canvas: Kern des Geschäftsmodells</vt:lpstr>
    </vt:vector>
  </TitlesOfParts>
  <Company>b-wise GmbH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Modell Canvas Tableau</dc:title>
  <dc:subject>Geschäftsmodell entwickeln</dc:subject>
  <dc:creator>www.business-wissen.de</dc:creator>
  <cp:lastModifiedBy>Jürgen Fleig</cp:lastModifiedBy>
  <cp:revision>17</cp:revision>
  <dcterms:created xsi:type="dcterms:W3CDTF">2016-08-31T08:59:18Z</dcterms:created>
  <dcterms:modified xsi:type="dcterms:W3CDTF">2017-01-05T10:31:47Z</dcterms:modified>
</cp:coreProperties>
</file>