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415" r:id="rId3"/>
    <p:sldId id="346" r:id="rId4"/>
    <p:sldId id="416" r:id="rId5"/>
    <p:sldId id="351" r:id="rId6"/>
    <p:sldId id="345" r:id="rId7"/>
    <p:sldId id="419" r:id="rId8"/>
    <p:sldId id="353" r:id="rId9"/>
    <p:sldId id="433" r:id="rId10"/>
    <p:sldId id="413" r:id="rId11"/>
    <p:sldId id="434" r:id="rId12"/>
    <p:sldId id="436" r:id="rId13"/>
    <p:sldId id="422" r:id="rId14"/>
    <p:sldId id="393" r:id="rId15"/>
    <p:sldId id="435" r:id="rId16"/>
    <p:sldId id="437" r:id="rId17"/>
    <p:sldId id="388" r:id="rId18"/>
    <p:sldId id="438" r:id="rId19"/>
    <p:sldId id="398" r:id="rId20"/>
    <p:sldId id="399" r:id="rId21"/>
    <p:sldId id="405" r:id="rId22"/>
    <p:sldId id="407" r:id="rId23"/>
    <p:sldId id="331" r:id="rId24"/>
    <p:sldId id="410" r:id="rId25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DDDDDD"/>
    <a:srgbClr val="99CCFF"/>
    <a:srgbClr val="339933"/>
    <a:srgbClr val="00ADEF"/>
    <a:srgbClr val="CC33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433" autoAdjust="0"/>
    <p:restoredTop sz="95776" autoAdjust="0"/>
  </p:normalViewPr>
  <p:slideViewPr>
    <p:cSldViewPr>
      <p:cViewPr varScale="1">
        <p:scale>
          <a:sx n="108" d="100"/>
          <a:sy n="108" d="100"/>
        </p:scale>
        <p:origin x="-162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5F1A0EF-C83A-4907-BA40-A78BB066BDC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2768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E39E8E2-9136-4B45-8812-6B50AB36988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4611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9964937-F51D-46D6-9258-45E50CD45C27}" type="slidenum">
              <a:rPr lang="de-DE" altLang="de-DE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10B21C-11F3-4E75-9A91-80247F437831}" type="slidenum">
              <a:rPr lang="de-DE" altLang="de-D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819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2084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C777AB9-28E2-4BC0-876B-10AFED8A1B56}" type="slidenum">
              <a:rPr lang="de-DE" altLang="de-DE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648D46-BE45-4F78-B91E-73F34368D91A}" type="slidenum">
              <a:rPr lang="de-DE" altLang="de-D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7E64890-DB2F-4230-A322-8785986E3FC6}" type="slidenum">
              <a:rPr lang="de-DE" altLang="de-D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86F7EBD-4695-4CF1-B830-FFEC4AB351CC}" type="slidenum">
              <a:rPr lang="de-DE" altLang="de-DE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42527-30D2-4EDD-ADE5-192FFC10C5E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4143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2543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7D929-5BF0-483A-BDB7-9B57633EFC3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934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A6FE5-946B-438E-94E4-7394ACBB8CD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679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9EAE5-9608-46C1-9446-4AEA96F6FE0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541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9AEB7-2BE4-4992-A941-A82980FF63E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11510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F6DCC-D097-4779-8A46-B704F6CCB5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427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304DB-C2E9-41EA-A03F-9AE6556EC66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9586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7DAC4-73F3-4562-96B9-AC2F0D1C728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086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3AAF8-C8EE-4EB1-9809-DCA9744C27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5172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60350"/>
            <a:ext cx="2057400" cy="58658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19800" cy="58658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7BA3E-68B2-46B7-874B-EF64D751CCA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88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8013" cy="108585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4F31-8281-4349-964F-F9D22EFB1C5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8460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350"/>
            <a:ext cx="822801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Titel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38888"/>
            <a:ext cx="2894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0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E0FF941-C2DD-4103-9E56-3EDC97F3F00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9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Arial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C397CD00-CF1B-4E79-98D2-347240354275}" type="slidenum">
              <a:rPr lang="de-DE" altLang="de-DE">
                <a:solidFill>
                  <a:srgbClr val="000000"/>
                </a:solidFill>
              </a:rPr>
              <a:pPr/>
              <a:t>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395288" y="2205038"/>
            <a:ext cx="8569325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4800" b="1">
                <a:solidFill>
                  <a:srgbClr val="000000"/>
                </a:solidFill>
              </a:rPr>
              <a:t>Thema</a:t>
            </a:r>
          </a:p>
          <a:p>
            <a:pPr eaLnBrk="1" hangingPunct="1"/>
            <a:r>
              <a:rPr lang="de-DE" altLang="de-DE" sz="2800">
                <a:solidFill>
                  <a:srgbClr val="000000"/>
                </a:solidFill>
              </a:rPr>
              <a:t>Entscheidungsvorlage zu …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395288" y="4292600"/>
            <a:ext cx="828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b="1">
                <a:solidFill>
                  <a:srgbClr val="000000"/>
                </a:solidFill>
              </a:rPr>
              <a:t>Hier steht der Name des Vortragenden</a:t>
            </a:r>
          </a:p>
        </p:txBody>
      </p:sp>
      <p:pic>
        <p:nvPicPr>
          <p:cNvPr id="512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6367463"/>
            <a:ext cx="21574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6" name="Text Box 3"/>
          <p:cNvSpPr txBox="1">
            <a:spLocks noChangeArrowheads="1"/>
          </p:cNvSpPr>
          <p:nvPr/>
        </p:nvSpPr>
        <p:spPr bwMode="auto">
          <a:xfrm>
            <a:off x="395288" y="4868863"/>
            <a:ext cx="8280400" cy="371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dirty="0">
                <a:solidFill>
                  <a:schemeClr val="tx1"/>
                </a:solidFill>
              </a:rPr>
              <a:t>Hier steht, wann und wo der Vortrag gehalten </a:t>
            </a:r>
            <a:r>
              <a:rPr lang="de-DE" altLang="de-DE" dirty="0" smtClean="0">
                <a:solidFill>
                  <a:schemeClr val="tx1"/>
                </a:solidFill>
              </a:rPr>
              <a:t>wird und </a:t>
            </a:r>
            <a:r>
              <a:rPr lang="de-DE" altLang="de-DE" dirty="0">
                <a:solidFill>
                  <a:schemeClr val="tx1"/>
                </a:solidFill>
              </a:rPr>
              <a:t>zu welchem Anlass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nummernplatzhalter 4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1F54D10-1AA8-4962-BB36-0360C0D5136F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2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395288" y="1628775"/>
            <a:ext cx="8569325" cy="200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4800" b="1">
                <a:solidFill>
                  <a:srgbClr val="000000"/>
                </a:solidFill>
              </a:rPr>
              <a:t>Verbesserung der Kundenzufriedenheit</a:t>
            </a:r>
          </a:p>
          <a:p>
            <a:pPr eaLnBrk="1" hangingPunct="1"/>
            <a:r>
              <a:rPr lang="de-DE" altLang="de-DE" sz="2800">
                <a:solidFill>
                  <a:srgbClr val="000000"/>
                </a:solidFill>
              </a:rPr>
              <a:t>Vorschlag zur Entscheidung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95288" y="4292600"/>
            <a:ext cx="828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b="1">
                <a:solidFill>
                  <a:srgbClr val="000000"/>
                </a:solidFill>
              </a:rPr>
              <a:t>Michael Müller, Leiter Kundenservice</a:t>
            </a:r>
          </a:p>
        </p:txBody>
      </p:sp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6367463"/>
            <a:ext cx="21574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395288" y="4868863"/>
            <a:ext cx="8280400" cy="3715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dirty="0">
                <a:solidFill>
                  <a:schemeClr val="tx1"/>
                </a:solidFill>
              </a:rPr>
              <a:t>Strategieworkshop der Geschäftsleitung, Musterstadt, </a:t>
            </a:r>
            <a:r>
              <a:rPr lang="de-DE" altLang="de-DE" dirty="0" smtClean="0">
                <a:solidFill>
                  <a:schemeClr val="tx1"/>
                </a:solidFill>
              </a:rPr>
              <a:t>18.03.2019 </a:t>
            </a:r>
            <a:endParaRPr lang="de-DE" altLang="de-DE" dirty="0">
              <a:solidFill>
                <a:schemeClr val="tx1"/>
              </a:solidFill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A447C69-D6A0-490D-978C-EBBA495A78BE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3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Warum das Thema und eine Entscheidung wichtig sind</a:t>
            </a:r>
          </a:p>
        </p:txBody>
      </p:sp>
      <p:sp>
        <p:nvSpPr>
          <p:cNvPr id="29" name="Rectangle 6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gray">
          <a:xfrm>
            <a:off x="3014663" y="2327275"/>
            <a:ext cx="3009900" cy="34067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25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77800" indent="-176213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rgbClr val="FF0000"/>
              </a:buClr>
              <a:buSzPct val="85000"/>
              <a:buFont typeface="Wingdings" panose="05000000000000000000" pitchFamily="2" charset="2"/>
              <a:buNone/>
              <a:defRPr/>
            </a:pPr>
            <a:endParaRPr lang="de-DE" altLang="de-DE" sz="160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0" name="Rectangle 7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gray">
          <a:xfrm>
            <a:off x="3175000" y="1895475"/>
            <a:ext cx="2986088" cy="638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Deshalb der Entscheidungs-</a:t>
            </a:r>
          </a:p>
          <a:p>
            <a:pPr defTabSz="914400">
              <a:defRPr/>
            </a:pPr>
            <a:r>
              <a:rPr lang="de-DE" altLang="de-DE" sz="1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vorschlag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323850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Dinge, die die Zuhörer kennen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Was sie selbst erlebt haben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Anlass, Auslöser (was passiert ist)</a:t>
            </a: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gray">
          <a:xfrm flipH="1">
            <a:off x="5884863" y="2659063"/>
            <a:ext cx="2828925" cy="2741612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612000" rIns="360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Übergeordnete Ziele, die die Zuhörer kennen, die für sie relevant sind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Rahmenbedingungen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Anforderungen (neue Gesetze)</a:t>
            </a:r>
          </a:p>
          <a:p>
            <a:pPr lvl="1" defTabSz="91440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/>
            </a:pPr>
            <a:endParaRPr lang="de-DE" altLang="de-DE" sz="160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gray">
          <a:xfrm>
            <a:off x="6286500" y="2200275"/>
            <a:ext cx="1708150" cy="631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Das sollte sein:</a:t>
            </a:r>
          </a:p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Ziele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gray">
          <a:xfrm>
            <a:off x="458788" y="2200275"/>
            <a:ext cx="1787525" cy="631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Das ist passiert:</a:t>
            </a:r>
          </a:p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Sachstand</a:t>
            </a:r>
          </a:p>
        </p:txBody>
      </p:sp>
      <p:sp>
        <p:nvSpPr>
          <p:cNvPr id="2" name="Rectangle 7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gray">
          <a:xfrm>
            <a:off x="3175000" y="3695700"/>
            <a:ext cx="2692400" cy="631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44000" tIns="72000" rIns="144000" bIns="72000" anchor="ctr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Was Sie mit Ihrem Thema erreichen wollen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830D373-ACA1-4A60-8A93-1CE565D05492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4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Die Kundenzufriedenheit und Kundenbindung sinken</a:t>
            </a:r>
          </a:p>
        </p:txBody>
      </p:sp>
      <p:sp>
        <p:nvSpPr>
          <p:cNvPr id="29" name="Rectangle 6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gray">
          <a:xfrm>
            <a:off x="3014663" y="2327275"/>
            <a:ext cx="3009900" cy="34067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25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77800" indent="-176213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rgbClr val="FF0000"/>
              </a:buClr>
              <a:buSzPct val="85000"/>
              <a:buFont typeface="Wingdings" panose="05000000000000000000" pitchFamily="2" charset="2"/>
              <a:buNone/>
              <a:defRPr/>
            </a:pPr>
            <a:endParaRPr lang="de-DE" altLang="de-DE" sz="160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0" name="Rectangle 7"/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gray">
          <a:xfrm>
            <a:off x="3175000" y="2143125"/>
            <a:ext cx="1252538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Aufgabe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323850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Kunden beschweren sich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Schlechte Ergebnisse bei Kundenumfrage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Umsätze gehen zurück</a:t>
            </a: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gray">
          <a:xfrm flipH="1">
            <a:off x="5884863" y="2659063"/>
            <a:ext cx="2828925" cy="2741612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612000" rIns="360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Umsatzwachstum +10% als Vorgabe der Geschäftsleitung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Strategie: Kundenservice verbessern</a:t>
            </a:r>
          </a:p>
          <a:p>
            <a:pPr lvl="1" defTabSz="91440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/>
            </a:pPr>
            <a:endParaRPr lang="de-DE" altLang="de-DE" sz="160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gray">
          <a:xfrm>
            <a:off x="6286500" y="2465388"/>
            <a:ext cx="80645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Ziele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gray">
          <a:xfrm>
            <a:off x="458788" y="2465388"/>
            <a:ext cx="1089025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Problem</a:t>
            </a:r>
          </a:p>
        </p:txBody>
      </p:sp>
      <p:sp>
        <p:nvSpPr>
          <p:cNvPr id="2" name="Rectangle 7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gray">
          <a:xfrm>
            <a:off x="3175000" y="3200400"/>
            <a:ext cx="2692400" cy="1622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44000" tIns="72000" rIns="144000" bIns="72000" anchor="ctr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Was können wir tun, um die Kundenzufriedenheit und Kundenbindung wieder zu verbessern?</a:t>
            </a:r>
          </a:p>
          <a:p>
            <a:pPr defTabSz="914400">
              <a:defRPr/>
            </a:pPr>
            <a:r>
              <a:rPr lang="de-DE" altLang="de-DE" sz="1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Vorschläge und Maßnahmen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66" name="AutoShape 37"/>
          <p:cNvCxnSpPr>
            <a:cxnSpLocks noChangeShapeType="1"/>
          </p:cNvCxnSpPr>
          <p:nvPr/>
        </p:nvCxnSpPr>
        <p:spPr bwMode="auto">
          <a:xfrm>
            <a:off x="4427538" y="2487613"/>
            <a:ext cx="3389312" cy="1562100"/>
          </a:xfrm>
          <a:prstGeom prst="bentConnector2">
            <a:avLst/>
          </a:prstGeom>
          <a:noFill/>
          <a:ln w="38100">
            <a:solidFill>
              <a:srgbClr val="CC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67" name="Rectangle 26"/>
          <p:cNvSpPr>
            <a:spLocks noChangeArrowheads="1"/>
          </p:cNvSpPr>
          <p:nvPr/>
        </p:nvSpPr>
        <p:spPr bwMode="auto">
          <a:xfrm>
            <a:off x="3575050" y="2457450"/>
            <a:ext cx="863600" cy="359886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1268" name="Rectangle 27"/>
          <p:cNvSpPr>
            <a:spLocks noChangeArrowheads="1"/>
          </p:cNvSpPr>
          <p:nvPr/>
        </p:nvSpPr>
        <p:spPr bwMode="auto">
          <a:xfrm>
            <a:off x="4843463" y="2997200"/>
            <a:ext cx="863600" cy="30591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1269" name="Rectangle 28"/>
          <p:cNvSpPr>
            <a:spLocks noChangeArrowheads="1"/>
          </p:cNvSpPr>
          <p:nvPr/>
        </p:nvSpPr>
        <p:spPr bwMode="auto">
          <a:xfrm>
            <a:off x="6111875" y="3536950"/>
            <a:ext cx="863600" cy="251936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1270" name="Rectangle 29"/>
          <p:cNvSpPr>
            <a:spLocks noChangeArrowheads="1"/>
          </p:cNvSpPr>
          <p:nvPr/>
        </p:nvSpPr>
        <p:spPr bwMode="auto">
          <a:xfrm>
            <a:off x="7380288" y="4076700"/>
            <a:ext cx="863600" cy="19796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1271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7C8F664-9B5C-47D5-A016-E93942EACE43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5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12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Zahlen aus dem Vertrieb</a:t>
            </a:r>
          </a:p>
        </p:txBody>
      </p:sp>
      <p:sp>
        <p:nvSpPr>
          <p:cNvPr id="11273" name="Text Box 46"/>
          <p:cNvSpPr txBox="1">
            <a:spLocks noChangeArrowheads="1"/>
          </p:cNvSpPr>
          <p:nvPr/>
        </p:nvSpPr>
        <p:spPr bwMode="auto">
          <a:xfrm>
            <a:off x="2987675" y="1690688"/>
            <a:ext cx="11604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Umsatz</a:t>
            </a:r>
          </a:p>
        </p:txBody>
      </p:sp>
      <p:sp>
        <p:nvSpPr>
          <p:cNvPr id="11274" name="Text Box 46"/>
          <p:cNvSpPr txBox="1">
            <a:spLocks noChangeArrowheads="1"/>
          </p:cNvSpPr>
          <p:nvPr/>
        </p:nvSpPr>
        <p:spPr bwMode="auto">
          <a:xfrm>
            <a:off x="3635375" y="6154738"/>
            <a:ext cx="8651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1. Quartal</a:t>
            </a:r>
          </a:p>
        </p:txBody>
      </p:sp>
      <p:grpSp>
        <p:nvGrpSpPr>
          <p:cNvPr id="11275" name="Group 18"/>
          <p:cNvGrpSpPr>
            <a:grpSpLocks/>
          </p:cNvGrpSpPr>
          <p:nvPr/>
        </p:nvGrpSpPr>
        <p:grpSpPr bwMode="auto">
          <a:xfrm>
            <a:off x="3454400" y="2274888"/>
            <a:ext cx="5054600" cy="3800475"/>
            <a:chOff x="875" y="1436"/>
            <a:chExt cx="1906" cy="1893"/>
          </a:xfrm>
        </p:grpSpPr>
        <p:sp>
          <p:nvSpPr>
            <p:cNvPr id="11288" name="Line 86"/>
            <p:cNvSpPr>
              <a:spLocks noChangeShapeType="1"/>
            </p:cNvSpPr>
            <p:nvPr/>
          </p:nvSpPr>
          <p:spPr bwMode="auto">
            <a:xfrm>
              <a:off x="875" y="3329"/>
              <a:ext cx="19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289" name="Line 86"/>
            <p:cNvSpPr>
              <a:spLocks noChangeShapeType="1"/>
            </p:cNvSpPr>
            <p:nvPr/>
          </p:nvSpPr>
          <p:spPr bwMode="auto">
            <a:xfrm rot="-5400000">
              <a:off x="-64" y="2381"/>
              <a:ext cx="18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1276" name="Text Box 46"/>
          <p:cNvSpPr txBox="1">
            <a:spLocks noChangeArrowheads="1"/>
          </p:cNvSpPr>
          <p:nvPr/>
        </p:nvSpPr>
        <p:spPr bwMode="auto">
          <a:xfrm>
            <a:off x="4906963" y="6154738"/>
            <a:ext cx="8651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2. Quartal</a:t>
            </a:r>
          </a:p>
        </p:txBody>
      </p:sp>
      <p:sp>
        <p:nvSpPr>
          <p:cNvPr id="11277" name="Text Box 46"/>
          <p:cNvSpPr txBox="1">
            <a:spLocks noChangeArrowheads="1"/>
          </p:cNvSpPr>
          <p:nvPr/>
        </p:nvSpPr>
        <p:spPr bwMode="auto">
          <a:xfrm>
            <a:off x="6178550" y="6154738"/>
            <a:ext cx="8651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3. Quartal</a:t>
            </a:r>
          </a:p>
        </p:txBody>
      </p:sp>
      <p:sp>
        <p:nvSpPr>
          <p:cNvPr id="11278" name="Text Box 46"/>
          <p:cNvSpPr txBox="1">
            <a:spLocks noChangeArrowheads="1"/>
          </p:cNvSpPr>
          <p:nvPr/>
        </p:nvSpPr>
        <p:spPr bwMode="auto">
          <a:xfrm>
            <a:off x="7451725" y="6154738"/>
            <a:ext cx="8651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4. Quartal</a:t>
            </a:r>
          </a:p>
        </p:txBody>
      </p:sp>
      <p:sp>
        <p:nvSpPr>
          <p:cNvPr id="11279" name="Text Box 46"/>
          <p:cNvSpPr txBox="1">
            <a:spLocks noChangeArrowheads="1"/>
          </p:cNvSpPr>
          <p:nvPr/>
        </p:nvSpPr>
        <p:spPr bwMode="auto">
          <a:xfrm>
            <a:off x="3708400" y="250190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400</a:t>
            </a:r>
          </a:p>
        </p:txBody>
      </p:sp>
      <p:sp>
        <p:nvSpPr>
          <p:cNvPr id="11280" name="Text Box 46"/>
          <p:cNvSpPr txBox="1">
            <a:spLocks noChangeArrowheads="1"/>
          </p:cNvSpPr>
          <p:nvPr/>
        </p:nvSpPr>
        <p:spPr bwMode="auto">
          <a:xfrm>
            <a:off x="2987675" y="2049463"/>
            <a:ext cx="1368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in Tausend Euro</a:t>
            </a:r>
          </a:p>
        </p:txBody>
      </p:sp>
      <p:sp>
        <p:nvSpPr>
          <p:cNvPr id="11281" name="Text Box 46"/>
          <p:cNvSpPr txBox="1">
            <a:spLocks noChangeArrowheads="1"/>
          </p:cNvSpPr>
          <p:nvPr/>
        </p:nvSpPr>
        <p:spPr bwMode="auto">
          <a:xfrm>
            <a:off x="5003800" y="3038475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340</a:t>
            </a:r>
          </a:p>
        </p:txBody>
      </p:sp>
      <p:sp>
        <p:nvSpPr>
          <p:cNvPr id="11282" name="Text Box 46"/>
          <p:cNvSpPr txBox="1">
            <a:spLocks noChangeArrowheads="1"/>
          </p:cNvSpPr>
          <p:nvPr/>
        </p:nvSpPr>
        <p:spPr bwMode="auto">
          <a:xfrm>
            <a:off x="6256338" y="3576638"/>
            <a:ext cx="565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280</a:t>
            </a:r>
          </a:p>
        </p:txBody>
      </p:sp>
      <p:sp>
        <p:nvSpPr>
          <p:cNvPr id="11283" name="Text Box 46"/>
          <p:cNvSpPr txBox="1">
            <a:spLocks noChangeArrowheads="1"/>
          </p:cNvSpPr>
          <p:nvPr/>
        </p:nvSpPr>
        <p:spPr bwMode="auto">
          <a:xfrm>
            <a:off x="7534275" y="4116388"/>
            <a:ext cx="565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220</a:t>
            </a:r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7015163" y="2781300"/>
            <a:ext cx="1584325" cy="915988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buClrTx/>
              <a:buSzTx/>
              <a:buFontTx/>
              <a:buChar char="-"/>
            </a:pPr>
            <a:r>
              <a:rPr lang="de-DE" altLang="de-DE" b="1"/>
              <a:t> 45% !!</a:t>
            </a:r>
          </a:p>
          <a:p>
            <a:pPr algn="ctr" defTabSz="914400">
              <a:buClrTx/>
              <a:buSzTx/>
              <a:buFontTx/>
              <a:buNone/>
            </a:pPr>
            <a:r>
              <a:rPr lang="de-DE" altLang="de-DE" b="1"/>
              <a:t>in nur einem Jahr!!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323850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bg2"/>
                </a:solidFill>
                <a:ea typeface="ＭＳ Ｐゴシック" panose="020B0600070205080204" pitchFamily="34" charset="-128"/>
              </a:rPr>
              <a:t>Kunden beschweren sich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bg2"/>
                </a:solidFill>
                <a:ea typeface="ＭＳ Ｐゴシック" panose="020B0600070205080204" pitchFamily="34" charset="-128"/>
              </a:rPr>
              <a:t>Schlechte Ergebnisse bei Kundenumfrage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Umsätze gehen zurück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gray">
          <a:xfrm>
            <a:off x="458788" y="2465388"/>
            <a:ext cx="1089025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Problem</a:t>
            </a:r>
          </a:p>
        </p:txBody>
      </p:sp>
      <p:sp>
        <p:nvSpPr>
          <p:cNvPr id="11287" name="Rectangle 4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nummernplatzhalter 5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0DA59503-FD3F-4FF0-9056-AF70D60F4653}" type="slidenum">
              <a:rPr lang="de-DE" altLang="de-DE">
                <a:solidFill>
                  <a:srgbClr val="000000"/>
                </a:solidFill>
              </a:rPr>
              <a:pPr/>
              <a:t>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12291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63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800" b="1">
                <a:solidFill>
                  <a:srgbClr val="000000"/>
                </a:solidFill>
              </a:rPr>
              <a:t>Die Kernbotschaft: Was ist deshalb zu tun? Worum geht es in Ihrem Vortrag?</a:t>
            </a:r>
          </a:p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800" b="1">
                <a:solidFill>
                  <a:srgbClr val="000000"/>
                </a:solidFill>
              </a:rPr>
              <a:t>Was ist das Ziel? Warum ist jetzt eine Entscheidung wichtig?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6CA950C-65CD-4CC3-8E45-45D963D9F413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7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800" b="1">
                <a:solidFill>
                  <a:srgbClr val="000000"/>
                </a:solidFill>
              </a:rPr>
              <a:t>Wir müssen die Kundenbeziehung verbessern!</a:t>
            </a:r>
          </a:p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800" b="1">
                <a:solidFill>
                  <a:srgbClr val="339933"/>
                </a:solidFill>
                <a:sym typeface="Wingdings" panose="05000000000000000000" pitchFamily="2" charset="2"/>
              </a:rPr>
              <a:t>    Durch besseren Kundenservice</a:t>
            </a:r>
            <a:endParaRPr lang="de-DE" altLang="de-DE" sz="4800" b="1">
              <a:solidFill>
                <a:srgbClr val="339933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  <p:cxnSp>
        <p:nvCxnSpPr>
          <p:cNvPr id="14341" name="Gerade Verbindung mit Pfeil 2"/>
          <p:cNvCxnSpPr>
            <a:cxnSpLocks noChangeShapeType="1"/>
          </p:cNvCxnSpPr>
          <p:nvPr/>
        </p:nvCxnSpPr>
        <p:spPr bwMode="auto">
          <a:xfrm>
            <a:off x="611188" y="4346575"/>
            <a:ext cx="576262" cy="0"/>
          </a:xfrm>
          <a:prstGeom prst="straightConnector1">
            <a:avLst/>
          </a:prstGeom>
          <a:noFill/>
          <a:ln w="76200" algn="ctr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94EE4D5-B640-443B-90E7-94E3CDDD3BA5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8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Kernbotschaft oder Ziele erläutern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323850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Hier stehen die zentralen Elemente der Lösung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Was soll getan werden?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Was soll entschieden werden?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gray">
          <a:xfrm>
            <a:off x="458788" y="2465388"/>
            <a:ext cx="202565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Wenn wir das tun</a:t>
            </a:r>
          </a:p>
        </p:txBody>
      </p:sp>
      <p:sp>
        <p:nvSpPr>
          <p:cNvPr id="2" name="AutoShape 9"/>
          <p:cNvSpPr>
            <a:spLocks noChangeArrowheads="1"/>
          </p:cNvSpPr>
          <p:nvPr/>
        </p:nvSpPr>
        <p:spPr bwMode="gray">
          <a:xfrm>
            <a:off x="3208338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Welche Vorteile hat die Lösung?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Wozu soll sie führen oder beitragen?</a:t>
            </a: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gray">
          <a:xfrm>
            <a:off x="3343275" y="2465388"/>
            <a:ext cx="1660525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Erreichen wir</a:t>
            </a: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gray">
          <a:xfrm>
            <a:off x="6105525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Beitrag zu den übergeordneten Zielen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Verbesserungen für das Unternehmen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Beitrag zur Unternehmens-strategie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gray">
          <a:xfrm>
            <a:off x="6240463" y="2465388"/>
            <a:ext cx="207645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Das hat zur Folge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446B894-2343-401F-A67C-D111D4937651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9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Mit besserem Kundenservice stärken wir das Unternehmen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323850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Servicehotline einrichten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Professionelles </a:t>
            </a:r>
            <a:r>
              <a:rPr lang="de-DE" altLang="de-DE" sz="1600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Beschwerde-management</a:t>
            </a: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aufbauen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gray">
          <a:xfrm>
            <a:off x="458788" y="2465388"/>
            <a:ext cx="1592262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Maßnahmen</a:t>
            </a:r>
          </a:p>
        </p:txBody>
      </p:sp>
      <p:sp>
        <p:nvSpPr>
          <p:cNvPr id="2" name="AutoShape 9"/>
          <p:cNvSpPr>
            <a:spLocks noChangeArrowheads="1"/>
          </p:cNvSpPr>
          <p:nvPr/>
        </p:nvSpPr>
        <p:spPr bwMode="gray">
          <a:xfrm>
            <a:off x="3208338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Mehr Kunden-zufriedenheit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Mehr Kundenbindung</a:t>
            </a: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gray">
          <a:xfrm>
            <a:off x="3343275" y="2465388"/>
            <a:ext cx="1373188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Wirkungen</a:t>
            </a: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gray">
          <a:xfrm>
            <a:off x="6105525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Umsätze steigen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Vorteile im Wettbewerb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Wachstumsziele werden erreicht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gray">
          <a:xfrm>
            <a:off x="6240463" y="2465388"/>
            <a:ext cx="995362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Erfolge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F030C93-CC69-4ECA-AE7F-E06E5998A3D4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10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8435" name="Rectangle 10"/>
          <p:cNvSpPr>
            <a:spLocks noChangeArrowheads="1"/>
          </p:cNvSpPr>
          <p:nvPr/>
        </p:nvSpPr>
        <p:spPr bwMode="auto">
          <a:xfrm>
            <a:off x="1485900" y="1735138"/>
            <a:ext cx="6913563" cy="107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8436" name="Rectangle 13"/>
          <p:cNvSpPr>
            <a:spLocks noChangeArrowheads="1"/>
          </p:cNvSpPr>
          <p:nvPr/>
        </p:nvSpPr>
        <p:spPr bwMode="auto">
          <a:xfrm>
            <a:off x="1485900" y="3049588"/>
            <a:ext cx="6913563" cy="107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8437" name="Rectangle 14"/>
          <p:cNvSpPr>
            <a:spLocks noChangeArrowheads="1"/>
          </p:cNvSpPr>
          <p:nvPr/>
        </p:nvSpPr>
        <p:spPr bwMode="auto">
          <a:xfrm>
            <a:off x="1485900" y="4365625"/>
            <a:ext cx="6913563" cy="107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8438" name="Rectangle 15"/>
          <p:cNvSpPr>
            <a:spLocks noChangeArrowheads="1"/>
          </p:cNvSpPr>
          <p:nvPr/>
        </p:nvSpPr>
        <p:spPr bwMode="auto">
          <a:xfrm>
            <a:off x="622300" y="1735138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439" name="Rectangle 16"/>
          <p:cNvSpPr>
            <a:spLocks noChangeArrowheads="1"/>
          </p:cNvSpPr>
          <p:nvPr/>
        </p:nvSpPr>
        <p:spPr bwMode="auto">
          <a:xfrm>
            <a:off x="622300" y="3049588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440" name="Rectangle 17"/>
          <p:cNvSpPr>
            <a:spLocks noChangeArrowheads="1"/>
          </p:cNvSpPr>
          <p:nvPr/>
        </p:nvSpPr>
        <p:spPr bwMode="auto">
          <a:xfrm>
            <a:off x="622300" y="4365625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441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Gliederung des Hauptteils</a:t>
            </a:r>
          </a:p>
        </p:txBody>
      </p:sp>
      <p:sp>
        <p:nvSpPr>
          <p:cNvPr id="18442" name="Rectangle 38"/>
          <p:cNvSpPr>
            <a:spLocks noChangeArrowheads="1"/>
          </p:cNvSpPr>
          <p:nvPr/>
        </p:nvSpPr>
        <p:spPr bwMode="auto">
          <a:xfrm>
            <a:off x="1547813" y="1724025"/>
            <a:ext cx="6840537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36048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6847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17646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5844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0416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4988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9560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4132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buClrTx/>
              <a:buSzTx/>
              <a:buFontTx/>
              <a:buNone/>
            </a:pPr>
            <a:r>
              <a:rPr lang="de-DE" altLang="de-DE" sz="3200" b="1">
                <a:solidFill>
                  <a:schemeClr val="tx1"/>
                </a:solidFill>
              </a:rPr>
              <a:t>Überblick über die Lösung</a:t>
            </a:r>
            <a:br>
              <a:rPr lang="de-DE" altLang="de-DE" sz="3200" b="1">
                <a:solidFill>
                  <a:schemeClr val="tx1"/>
                </a:solidFill>
              </a:rPr>
            </a:br>
            <a:r>
              <a:rPr lang="de-DE" altLang="de-DE" sz="3200">
                <a:solidFill>
                  <a:schemeClr val="tx1"/>
                </a:solidFill>
                <a:sym typeface="Wingdings" panose="05000000000000000000" pitchFamily="2" charset="2"/>
              </a:rPr>
              <a:t>Das sind Handlungsoptionen</a:t>
            </a:r>
            <a:endParaRPr lang="de-DE" altLang="de-DE" sz="3200">
              <a:solidFill>
                <a:schemeClr val="tx1"/>
              </a:solidFill>
            </a:endParaRPr>
          </a:p>
        </p:txBody>
      </p:sp>
      <p:sp>
        <p:nvSpPr>
          <p:cNvPr id="18443" name="Rectangle 8"/>
          <p:cNvSpPr>
            <a:spLocks noChangeArrowheads="1"/>
          </p:cNvSpPr>
          <p:nvPr/>
        </p:nvSpPr>
        <p:spPr bwMode="auto">
          <a:xfrm>
            <a:off x="1547813" y="3055938"/>
            <a:ext cx="68405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Bewertungskriterien</a:t>
            </a:r>
            <a:br>
              <a:rPr lang="de-DE" altLang="de-DE" sz="3200" b="1">
                <a:solidFill>
                  <a:schemeClr val="tx1"/>
                </a:solidFill>
              </a:rPr>
            </a:br>
            <a:r>
              <a:rPr lang="de-DE" altLang="de-DE" sz="3200">
                <a:solidFill>
                  <a:schemeClr val="tx1"/>
                </a:solidFill>
              </a:rPr>
              <a:t>Daran messen wir die Güte</a:t>
            </a:r>
          </a:p>
        </p:txBody>
      </p:sp>
      <p:sp>
        <p:nvSpPr>
          <p:cNvPr id="18444" name="Rectangle 9"/>
          <p:cNvSpPr>
            <a:spLocks noChangeArrowheads="1"/>
          </p:cNvSpPr>
          <p:nvPr/>
        </p:nvSpPr>
        <p:spPr bwMode="auto">
          <a:xfrm>
            <a:off x="1547813" y="4365625"/>
            <a:ext cx="68405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Lösungsvergleich</a:t>
            </a:r>
            <a:br>
              <a:rPr lang="de-DE" altLang="de-DE" sz="3200" b="1">
                <a:solidFill>
                  <a:schemeClr val="tx1"/>
                </a:solidFill>
              </a:rPr>
            </a:br>
            <a:r>
              <a:rPr lang="de-DE" altLang="de-DE" sz="3200">
                <a:solidFill>
                  <a:schemeClr val="tx1"/>
                </a:solidFill>
                <a:sym typeface="Wingdings" panose="05000000000000000000" pitchFamily="2" charset="2"/>
              </a:rPr>
              <a:t>Das sind die jeweiligen Folgen</a:t>
            </a:r>
          </a:p>
        </p:txBody>
      </p:sp>
      <p:cxnSp>
        <p:nvCxnSpPr>
          <p:cNvPr id="18445" name="Gerade Verbindung mit Pfeil 2"/>
          <p:cNvCxnSpPr>
            <a:cxnSpLocks noChangeShapeType="1"/>
          </p:cNvCxnSpPr>
          <p:nvPr/>
        </p:nvCxnSpPr>
        <p:spPr bwMode="auto">
          <a:xfrm>
            <a:off x="1763713" y="2520950"/>
            <a:ext cx="576262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6" name="Gerade Verbindung mit Pfeil 15"/>
          <p:cNvCxnSpPr>
            <a:cxnSpLocks noChangeShapeType="1"/>
          </p:cNvCxnSpPr>
          <p:nvPr/>
        </p:nvCxnSpPr>
        <p:spPr bwMode="auto">
          <a:xfrm>
            <a:off x="1763713" y="3860800"/>
            <a:ext cx="576262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7" name="Gerade Verbindung mit Pfeil 16"/>
          <p:cNvCxnSpPr>
            <a:cxnSpLocks noChangeShapeType="1"/>
          </p:cNvCxnSpPr>
          <p:nvPr/>
        </p:nvCxnSpPr>
        <p:spPr bwMode="auto">
          <a:xfrm>
            <a:off x="1763713" y="5157788"/>
            <a:ext cx="576262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D7E4577-AD73-41AD-9F2C-F435C7BA573F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11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19459" name="Rectangle 10"/>
          <p:cNvSpPr>
            <a:spLocks noChangeArrowheads="1"/>
          </p:cNvSpPr>
          <p:nvPr/>
        </p:nvSpPr>
        <p:spPr bwMode="auto">
          <a:xfrm>
            <a:off x="1485900" y="1735138"/>
            <a:ext cx="6913563" cy="107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9460" name="Rectangle 13"/>
          <p:cNvSpPr>
            <a:spLocks noChangeArrowheads="1"/>
          </p:cNvSpPr>
          <p:nvPr/>
        </p:nvSpPr>
        <p:spPr bwMode="auto">
          <a:xfrm>
            <a:off x="1485900" y="3049588"/>
            <a:ext cx="6913563" cy="107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1485900" y="4365625"/>
            <a:ext cx="6913563" cy="107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19462" name="Rectangle 15"/>
          <p:cNvSpPr>
            <a:spLocks noChangeArrowheads="1"/>
          </p:cNvSpPr>
          <p:nvPr/>
        </p:nvSpPr>
        <p:spPr bwMode="auto">
          <a:xfrm>
            <a:off x="622300" y="1735138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463" name="Rectangle 16"/>
          <p:cNvSpPr>
            <a:spLocks noChangeArrowheads="1"/>
          </p:cNvSpPr>
          <p:nvPr/>
        </p:nvSpPr>
        <p:spPr bwMode="auto">
          <a:xfrm>
            <a:off x="622300" y="3049588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464" name="Rectangle 17"/>
          <p:cNvSpPr>
            <a:spLocks noChangeArrowheads="1"/>
          </p:cNvSpPr>
          <p:nvPr/>
        </p:nvSpPr>
        <p:spPr bwMode="auto">
          <a:xfrm>
            <a:off x="622300" y="4365625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465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Vergleich von Maßnahmen für mehr Kundenzufriedenheit</a:t>
            </a:r>
          </a:p>
        </p:txBody>
      </p:sp>
      <p:sp>
        <p:nvSpPr>
          <p:cNvPr id="19466" name="Rectangle 38"/>
          <p:cNvSpPr>
            <a:spLocks noChangeArrowheads="1"/>
          </p:cNvSpPr>
          <p:nvPr/>
        </p:nvSpPr>
        <p:spPr bwMode="auto">
          <a:xfrm>
            <a:off x="1547813" y="1724025"/>
            <a:ext cx="6840537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36048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6847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17646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5844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0416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4988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9560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4132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buClrTx/>
              <a:buSzTx/>
              <a:buFontTx/>
              <a:buNone/>
            </a:pPr>
            <a:r>
              <a:rPr lang="de-DE" altLang="de-DE" sz="3200" b="1">
                <a:solidFill>
                  <a:schemeClr val="tx1"/>
                </a:solidFill>
              </a:rPr>
              <a:t>Mögliche Maßnahmen</a:t>
            </a:r>
            <a:endParaRPr lang="de-DE" altLang="de-DE" sz="3200">
              <a:solidFill>
                <a:schemeClr val="tx1"/>
              </a:solidFill>
            </a:endParaRPr>
          </a:p>
        </p:txBody>
      </p:sp>
      <p:sp>
        <p:nvSpPr>
          <p:cNvPr id="19467" name="Rectangle 8"/>
          <p:cNvSpPr>
            <a:spLocks noChangeArrowheads="1"/>
          </p:cNvSpPr>
          <p:nvPr/>
        </p:nvSpPr>
        <p:spPr bwMode="auto">
          <a:xfrm>
            <a:off x="1547813" y="3302000"/>
            <a:ext cx="68405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Bewertungskriterien</a:t>
            </a:r>
          </a:p>
        </p:txBody>
      </p:sp>
      <p:sp>
        <p:nvSpPr>
          <p:cNvPr id="19468" name="Rectangle 9"/>
          <p:cNvSpPr>
            <a:spLocks noChangeArrowheads="1"/>
          </p:cNvSpPr>
          <p:nvPr/>
        </p:nvSpPr>
        <p:spPr bwMode="auto">
          <a:xfrm>
            <a:off x="1547813" y="4611688"/>
            <a:ext cx="68405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 der Lösungen</a:t>
            </a:r>
          </a:p>
        </p:txBody>
      </p:sp>
      <p:sp>
        <p:nvSpPr>
          <p:cNvPr id="19469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764E848-234B-404E-8ED1-A3EE7573D01D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12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1485900" y="1735138"/>
            <a:ext cx="6913563" cy="10795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484" name="Rectangle 13"/>
          <p:cNvSpPr>
            <a:spLocks noChangeArrowheads="1"/>
          </p:cNvSpPr>
          <p:nvPr/>
        </p:nvSpPr>
        <p:spPr bwMode="auto">
          <a:xfrm>
            <a:off x="1485900" y="3049588"/>
            <a:ext cx="6913563" cy="10795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485" name="Rectangle 14"/>
          <p:cNvSpPr>
            <a:spLocks noChangeArrowheads="1"/>
          </p:cNvSpPr>
          <p:nvPr/>
        </p:nvSpPr>
        <p:spPr bwMode="auto">
          <a:xfrm>
            <a:off x="1485900" y="4365625"/>
            <a:ext cx="6913563" cy="10795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0486" name="Rectangle 15"/>
          <p:cNvSpPr>
            <a:spLocks noChangeArrowheads="1"/>
          </p:cNvSpPr>
          <p:nvPr/>
        </p:nvSpPr>
        <p:spPr bwMode="auto">
          <a:xfrm>
            <a:off x="622300" y="1735138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487" name="Rectangle 16"/>
          <p:cNvSpPr>
            <a:spLocks noChangeArrowheads="1"/>
          </p:cNvSpPr>
          <p:nvPr/>
        </p:nvSpPr>
        <p:spPr bwMode="auto">
          <a:xfrm>
            <a:off x="622300" y="3049588"/>
            <a:ext cx="863600" cy="10795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488" name="Rectangle 17"/>
          <p:cNvSpPr>
            <a:spLocks noChangeArrowheads="1"/>
          </p:cNvSpPr>
          <p:nvPr/>
        </p:nvSpPr>
        <p:spPr bwMode="auto">
          <a:xfrm>
            <a:off x="622300" y="4365625"/>
            <a:ext cx="863600" cy="10795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489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Vergleich von Maßnahmen für mehr Kundenzufriedenheit</a:t>
            </a:r>
          </a:p>
        </p:txBody>
      </p:sp>
      <p:sp>
        <p:nvSpPr>
          <p:cNvPr id="20490" name="Rectangle 38"/>
          <p:cNvSpPr>
            <a:spLocks noChangeArrowheads="1"/>
          </p:cNvSpPr>
          <p:nvPr/>
        </p:nvSpPr>
        <p:spPr bwMode="auto">
          <a:xfrm>
            <a:off x="1547813" y="1724025"/>
            <a:ext cx="6840537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36048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6847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17646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5844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0416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4988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9560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4132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buClrTx/>
              <a:buSzTx/>
              <a:buFontTx/>
              <a:buNone/>
            </a:pPr>
            <a:r>
              <a:rPr lang="de-DE" altLang="de-DE" sz="3200" b="1">
                <a:solidFill>
                  <a:schemeClr val="tx1"/>
                </a:solidFill>
              </a:rPr>
              <a:t>Mögliche Maßnahmen</a:t>
            </a:r>
            <a:endParaRPr lang="de-DE" altLang="de-DE" sz="3200">
              <a:solidFill>
                <a:schemeClr val="tx1"/>
              </a:solidFill>
            </a:endParaRPr>
          </a:p>
        </p:txBody>
      </p:sp>
      <p:sp>
        <p:nvSpPr>
          <p:cNvPr id="20491" name="Rectangle 8"/>
          <p:cNvSpPr>
            <a:spLocks noChangeArrowheads="1"/>
          </p:cNvSpPr>
          <p:nvPr/>
        </p:nvSpPr>
        <p:spPr bwMode="auto">
          <a:xfrm>
            <a:off x="1547813" y="3302000"/>
            <a:ext cx="6840537" cy="5842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Bewertungskriterien</a:t>
            </a:r>
          </a:p>
        </p:txBody>
      </p:sp>
      <p:sp>
        <p:nvSpPr>
          <p:cNvPr id="20492" name="Rectangle 9"/>
          <p:cNvSpPr>
            <a:spLocks noChangeArrowheads="1"/>
          </p:cNvSpPr>
          <p:nvPr/>
        </p:nvSpPr>
        <p:spPr bwMode="auto">
          <a:xfrm>
            <a:off x="1547813" y="4611688"/>
            <a:ext cx="6840537" cy="5842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 der Lösungen</a:t>
            </a:r>
          </a:p>
        </p:txBody>
      </p:sp>
      <p:sp>
        <p:nvSpPr>
          <p:cNvPr id="20493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96CAC98-7EC4-461C-80BB-C58B68EE43A2}" type="slidenum">
              <a:rPr lang="de-DE" altLang="de-DE" sz="1000">
                <a:solidFill>
                  <a:schemeClr val="tx1"/>
                </a:solidFill>
              </a:rPr>
              <a:pPr algn="r" eaLnBrk="1" hangingPunct="1"/>
              <a:t>13</a:t>
            </a:fld>
            <a:endParaRPr lang="de-DE" altLang="de-DE" sz="100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Kundenzufriedenheit</a:t>
            </a:r>
            <a:br>
              <a:rPr lang="de-DE" altLang="de-DE" sz="3600"/>
            </a:br>
            <a:r>
              <a:rPr lang="de-DE" altLang="de-DE" sz="3600"/>
              <a:t>durch Servicehotline</a:t>
            </a:r>
          </a:p>
        </p:txBody>
      </p:sp>
      <p:sp>
        <p:nvSpPr>
          <p:cNvPr id="21508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509" name="Rectangle 96"/>
          <p:cNvSpPr>
            <a:spLocks noChangeArrowheads="1"/>
          </p:cNvSpPr>
          <p:nvPr/>
        </p:nvSpPr>
        <p:spPr bwMode="auto">
          <a:xfrm>
            <a:off x="2844800" y="1628775"/>
            <a:ext cx="3743325" cy="1223963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Servicehotline einrichten …</a:t>
            </a:r>
          </a:p>
        </p:txBody>
      </p:sp>
      <p:sp>
        <p:nvSpPr>
          <p:cNvPr id="21510" name="Rectangle 97"/>
          <p:cNvSpPr>
            <a:spLocks noChangeArrowheads="1"/>
          </p:cNvSpPr>
          <p:nvPr/>
        </p:nvSpPr>
        <p:spPr bwMode="auto">
          <a:xfrm>
            <a:off x="468313" y="3286125"/>
            <a:ext cx="1368425" cy="1223963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Technik vorbereiten</a:t>
            </a:r>
          </a:p>
        </p:txBody>
      </p:sp>
      <p:sp>
        <p:nvSpPr>
          <p:cNvPr id="21511" name="Rectangle 98"/>
          <p:cNvSpPr>
            <a:spLocks noChangeArrowheads="1"/>
          </p:cNvSpPr>
          <p:nvPr/>
        </p:nvSpPr>
        <p:spPr bwMode="auto">
          <a:xfrm>
            <a:off x="2843213" y="3286125"/>
            <a:ext cx="1368425" cy="1223963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Mitarbeiter schulen</a:t>
            </a:r>
          </a:p>
        </p:txBody>
      </p:sp>
      <p:sp>
        <p:nvSpPr>
          <p:cNvPr id="21512" name="Rectangle 99"/>
          <p:cNvSpPr>
            <a:spLocks noChangeArrowheads="1"/>
          </p:cNvSpPr>
          <p:nvPr/>
        </p:nvSpPr>
        <p:spPr bwMode="auto">
          <a:xfrm>
            <a:off x="5219700" y="3286125"/>
            <a:ext cx="1368425" cy="1223963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Kunden informieren</a:t>
            </a:r>
          </a:p>
        </p:txBody>
      </p:sp>
      <p:sp>
        <p:nvSpPr>
          <p:cNvPr id="21513" name="Rectangle 100"/>
          <p:cNvSpPr>
            <a:spLocks noChangeArrowheads="1"/>
          </p:cNvSpPr>
          <p:nvPr/>
        </p:nvSpPr>
        <p:spPr bwMode="auto">
          <a:xfrm>
            <a:off x="7596188" y="3286125"/>
            <a:ext cx="1368425" cy="1223963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21514" name="Rectangle 101"/>
          <p:cNvSpPr>
            <a:spLocks noChangeArrowheads="1"/>
          </p:cNvSpPr>
          <p:nvPr/>
        </p:nvSpPr>
        <p:spPr bwMode="auto">
          <a:xfrm>
            <a:off x="468313" y="4941888"/>
            <a:ext cx="1368425" cy="12239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DV-System beschaffen</a:t>
            </a:r>
          </a:p>
        </p:txBody>
      </p:sp>
      <p:sp>
        <p:nvSpPr>
          <p:cNvPr id="21515" name="Rectangle 102"/>
          <p:cNvSpPr>
            <a:spLocks noChangeArrowheads="1"/>
          </p:cNvSpPr>
          <p:nvPr/>
        </p:nvSpPr>
        <p:spPr bwMode="auto">
          <a:xfrm>
            <a:off x="2844800" y="4941888"/>
            <a:ext cx="1368425" cy="12239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>
                <a:solidFill>
                  <a:schemeClr val="tx1"/>
                </a:solidFill>
              </a:rPr>
              <a:t>Schnitt-stellen</a:t>
            </a:r>
          </a:p>
        </p:txBody>
      </p:sp>
      <p:cxnSp>
        <p:nvCxnSpPr>
          <p:cNvPr id="21516" name="AutoShape 104"/>
          <p:cNvCxnSpPr>
            <a:cxnSpLocks noChangeShapeType="1"/>
            <a:stCxn id="21509" idx="2"/>
            <a:endCxn id="21510" idx="0"/>
          </p:cNvCxnSpPr>
          <p:nvPr/>
        </p:nvCxnSpPr>
        <p:spPr bwMode="auto">
          <a:xfrm rot="5400000">
            <a:off x="2717800" y="1287463"/>
            <a:ext cx="433387" cy="3563938"/>
          </a:xfrm>
          <a:prstGeom prst="bentConnector3">
            <a:avLst>
              <a:gd name="adj1" fmla="val 49815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7" name="AutoShape 105"/>
          <p:cNvCxnSpPr>
            <a:cxnSpLocks noChangeShapeType="1"/>
            <a:stCxn id="21509" idx="2"/>
            <a:endCxn id="21511" idx="0"/>
          </p:cNvCxnSpPr>
          <p:nvPr/>
        </p:nvCxnSpPr>
        <p:spPr bwMode="auto">
          <a:xfrm rot="5400000">
            <a:off x="3905250" y="2474913"/>
            <a:ext cx="433387" cy="1189038"/>
          </a:xfrm>
          <a:prstGeom prst="bentConnector3">
            <a:avLst>
              <a:gd name="adj1" fmla="val 49815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8" name="AutoShape 106"/>
          <p:cNvCxnSpPr>
            <a:cxnSpLocks noChangeShapeType="1"/>
            <a:stCxn id="21509" idx="2"/>
            <a:endCxn id="21512" idx="0"/>
          </p:cNvCxnSpPr>
          <p:nvPr/>
        </p:nvCxnSpPr>
        <p:spPr bwMode="auto">
          <a:xfrm rot="16200000" flipH="1">
            <a:off x="5093494" y="2475707"/>
            <a:ext cx="433387" cy="1187450"/>
          </a:xfrm>
          <a:prstGeom prst="bentConnector3">
            <a:avLst>
              <a:gd name="adj1" fmla="val 49815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9" name="AutoShape 107"/>
          <p:cNvCxnSpPr>
            <a:cxnSpLocks noChangeShapeType="1"/>
            <a:stCxn id="21509" idx="2"/>
            <a:endCxn id="21513" idx="0"/>
          </p:cNvCxnSpPr>
          <p:nvPr/>
        </p:nvCxnSpPr>
        <p:spPr bwMode="auto">
          <a:xfrm rot="16200000" flipH="1">
            <a:off x="6281738" y="1287463"/>
            <a:ext cx="433387" cy="3563937"/>
          </a:xfrm>
          <a:prstGeom prst="bentConnector3">
            <a:avLst>
              <a:gd name="adj1" fmla="val 49815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20" name="AutoShape 108"/>
          <p:cNvCxnSpPr>
            <a:cxnSpLocks noChangeShapeType="1"/>
            <a:stCxn id="21510" idx="2"/>
            <a:endCxn id="21514" idx="0"/>
          </p:cNvCxnSpPr>
          <p:nvPr/>
        </p:nvCxnSpPr>
        <p:spPr bwMode="auto">
          <a:xfrm rot="5400000">
            <a:off x="936625" y="4725988"/>
            <a:ext cx="431800" cy="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21" name="AutoShape 109"/>
          <p:cNvCxnSpPr>
            <a:cxnSpLocks noChangeShapeType="1"/>
            <a:stCxn id="21510" idx="2"/>
            <a:endCxn id="21515" idx="0"/>
          </p:cNvCxnSpPr>
          <p:nvPr/>
        </p:nvCxnSpPr>
        <p:spPr bwMode="auto">
          <a:xfrm rot="16200000" flipH="1">
            <a:off x="2124869" y="3537744"/>
            <a:ext cx="431800" cy="237648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22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FDC797C-E1D1-4BCE-B532-59BEA3BB18EF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14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Lösungen können durch weitere Merkmale erläutert werden</a:t>
            </a:r>
          </a:p>
        </p:txBody>
      </p:sp>
      <p:sp>
        <p:nvSpPr>
          <p:cNvPr id="22532" name="Rectangle 9"/>
          <p:cNvSpPr>
            <a:spLocks noChangeArrowheads="1"/>
          </p:cNvSpPr>
          <p:nvPr/>
        </p:nvSpPr>
        <p:spPr bwMode="auto">
          <a:xfrm>
            <a:off x="533400" y="1828800"/>
            <a:ext cx="3101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084263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20850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357438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994025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4512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9084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3656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8228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de-DE" altLang="de-DE" sz="1400" b="1">
                <a:solidFill>
                  <a:schemeClr val="tx2"/>
                </a:solidFill>
              </a:rPr>
              <a:t>Die Lösung und das Umfeld</a:t>
            </a:r>
          </a:p>
        </p:txBody>
      </p:sp>
      <p:sp>
        <p:nvSpPr>
          <p:cNvPr id="22533" name="AutoShape 10"/>
          <p:cNvSpPr>
            <a:spLocks noChangeArrowheads="1"/>
          </p:cNvSpPr>
          <p:nvPr/>
        </p:nvSpPr>
        <p:spPr bwMode="auto">
          <a:xfrm>
            <a:off x="684213" y="3284538"/>
            <a:ext cx="6985000" cy="576262"/>
          </a:xfrm>
          <a:prstGeom prst="chevron">
            <a:avLst>
              <a:gd name="adj" fmla="val 17340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altLang="de-DE" sz="1400">
                <a:solidFill>
                  <a:schemeClr val="tx1"/>
                </a:solidFill>
              </a:rPr>
              <a:t>Umsetzung in Abteilung A</a:t>
            </a:r>
          </a:p>
        </p:txBody>
      </p:sp>
      <p:sp>
        <p:nvSpPr>
          <p:cNvPr id="22534" name="AutoShape 11"/>
          <p:cNvSpPr>
            <a:spLocks noChangeArrowheads="1"/>
          </p:cNvSpPr>
          <p:nvPr/>
        </p:nvSpPr>
        <p:spPr bwMode="auto">
          <a:xfrm>
            <a:off x="684213" y="3932238"/>
            <a:ext cx="6985000" cy="576262"/>
          </a:xfrm>
          <a:prstGeom prst="chevron">
            <a:avLst>
              <a:gd name="adj" fmla="val 17340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altLang="de-DE" sz="1400">
                <a:solidFill>
                  <a:schemeClr val="tx1"/>
                </a:solidFill>
              </a:rPr>
              <a:t>Umsetzung in Abteilung B</a:t>
            </a:r>
          </a:p>
        </p:txBody>
      </p:sp>
      <p:sp>
        <p:nvSpPr>
          <p:cNvPr id="22535" name="AutoShape 12"/>
          <p:cNvSpPr>
            <a:spLocks noChangeArrowheads="1"/>
          </p:cNvSpPr>
          <p:nvPr/>
        </p:nvSpPr>
        <p:spPr bwMode="auto">
          <a:xfrm>
            <a:off x="684213" y="4579938"/>
            <a:ext cx="6985000" cy="576262"/>
          </a:xfrm>
          <a:prstGeom prst="chevron">
            <a:avLst>
              <a:gd name="adj" fmla="val 17340"/>
            </a:avLst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de-DE" altLang="de-DE" sz="1400">
                <a:solidFill>
                  <a:schemeClr val="tx1"/>
                </a:solidFill>
              </a:rPr>
              <a:t>Umsetzung in Abteilung C</a:t>
            </a:r>
          </a:p>
        </p:txBody>
      </p:sp>
      <p:sp>
        <p:nvSpPr>
          <p:cNvPr id="22536" name="AutoShape 13"/>
          <p:cNvSpPr>
            <a:spLocks noChangeArrowheads="1"/>
          </p:cNvSpPr>
          <p:nvPr/>
        </p:nvSpPr>
        <p:spPr bwMode="auto">
          <a:xfrm rot="5400000">
            <a:off x="865188" y="2311400"/>
            <a:ext cx="863600" cy="936625"/>
          </a:xfrm>
          <a:prstGeom prst="chevron">
            <a:avLst>
              <a:gd name="adj" fmla="val 1139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2537" name="AutoShape 14"/>
          <p:cNvSpPr>
            <a:spLocks noChangeArrowheads="1"/>
          </p:cNvSpPr>
          <p:nvPr/>
        </p:nvSpPr>
        <p:spPr bwMode="auto">
          <a:xfrm rot="5400000">
            <a:off x="2665413" y="2311400"/>
            <a:ext cx="863600" cy="936625"/>
          </a:xfrm>
          <a:prstGeom prst="chevron">
            <a:avLst>
              <a:gd name="adj" fmla="val 1139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2538" name="AutoShape 15"/>
          <p:cNvSpPr>
            <a:spLocks noChangeArrowheads="1"/>
          </p:cNvSpPr>
          <p:nvPr/>
        </p:nvSpPr>
        <p:spPr bwMode="auto">
          <a:xfrm rot="5400000">
            <a:off x="4465638" y="2311400"/>
            <a:ext cx="863600" cy="936625"/>
          </a:xfrm>
          <a:prstGeom prst="chevron">
            <a:avLst>
              <a:gd name="adj" fmla="val 1139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2539" name="AutoShape 16"/>
          <p:cNvSpPr>
            <a:spLocks noChangeArrowheads="1"/>
          </p:cNvSpPr>
          <p:nvPr/>
        </p:nvSpPr>
        <p:spPr bwMode="auto">
          <a:xfrm rot="16200000" flipV="1">
            <a:off x="865188" y="5192712"/>
            <a:ext cx="863600" cy="936625"/>
          </a:xfrm>
          <a:prstGeom prst="chevron">
            <a:avLst>
              <a:gd name="adj" fmla="val 1139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2540" name="AutoShape 17"/>
          <p:cNvSpPr>
            <a:spLocks noChangeArrowheads="1"/>
          </p:cNvSpPr>
          <p:nvPr/>
        </p:nvSpPr>
        <p:spPr bwMode="auto">
          <a:xfrm rot="16200000" flipV="1">
            <a:off x="2665413" y="5192712"/>
            <a:ext cx="863600" cy="936625"/>
          </a:xfrm>
          <a:prstGeom prst="chevron">
            <a:avLst>
              <a:gd name="adj" fmla="val 1139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2541" name="AutoShape 18"/>
          <p:cNvSpPr>
            <a:spLocks noChangeArrowheads="1"/>
          </p:cNvSpPr>
          <p:nvPr/>
        </p:nvSpPr>
        <p:spPr bwMode="auto">
          <a:xfrm rot="16200000" flipV="1">
            <a:off x="4465638" y="5192712"/>
            <a:ext cx="863600" cy="936625"/>
          </a:xfrm>
          <a:prstGeom prst="chevron">
            <a:avLst>
              <a:gd name="adj" fmla="val 1139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2542" name="Text Box 19"/>
          <p:cNvSpPr txBox="1">
            <a:spLocks noChangeArrowheads="1"/>
          </p:cNvSpPr>
          <p:nvPr/>
        </p:nvSpPr>
        <p:spPr bwMode="auto">
          <a:xfrm>
            <a:off x="5508625" y="2497138"/>
            <a:ext cx="25923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altLang="de-DE" sz="1400">
                <a:solidFill>
                  <a:schemeClr val="tx1"/>
                </a:solidFill>
              </a:rPr>
              <a:t>Das beeinflusst die Lösung</a:t>
            </a:r>
          </a:p>
        </p:txBody>
      </p:sp>
      <p:sp>
        <p:nvSpPr>
          <p:cNvPr id="22543" name="Text Box 20"/>
          <p:cNvSpPr txBox="1">
            <a:spLocks noChangeArrowheads="1"/>
          </p:cNvSpPr>
          <p:nvPr/>
        </p:nvSpPr>
        <p:spPr bwMode="auto">
          <a:xfrm>
            <a:off x="5508625" y="5449888"/>
            <a:ext cx="2447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altLang="de-DE" sz="1400">
                <a:solidFill>
                  <a:schemeClr val="tx1"/>
                </a:solidFill>
              </a:rPr>
              <a:t>Darauf können wir bauen</a:t>
            </a:r>
          </a:p>
        </p:txBody>
      </p:sp>
      <p:sp>
        <p:nvSpPr>
          <p:cNvPr id="22544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0ECFADA-ECA6-4FF8-9287-DCFFD6F60DD6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15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Beschreibung von alternativen Lösungen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33400" y="1628775"/>
            <a:ext cx="77104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084263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20850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357438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994025" indent="-4572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4512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9084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3656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822825" indent="-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de-DE" altLang="de-DE" sz="1400" b="1">
                <a:solidFill>
                  <a:schemeClr val="tx2"/>
                </a:solidFill>
              </a:rPr>
              <a:t>Servicehotline: Alternativen für Einrichtung und Betrieb</a:t>
            </a:r>
          </a:p>
        </p:txBody>
      </p:sp>
      <p:graphicFrame>
        <p:nvGraphicFramePr>
          <p:cNvPr id="147520" name="Group 64"/>
          <p:cNvGraphicFramePr>
            <a:graphicFrameLocks noGrp="1"/>
          </p:cNvGraphicFramePr>
          <p:nvPr/>
        </p:nvGraphicFramePr>
        <p:xfrm>
          <a:off x="533400" y="2174875"/>
          <a:ext cx="7566025" cy="3746500"/>
        </p:xfrm>
        <a:graphic>
          <a:graphicData uri="http://schemas.openxmlformats.org/drawingml/2006/table">
            <a:tbl>
              <a:tblPr/>
              <a:tblGrid>
                <a:gridCol w="1910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51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51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851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3319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Lösungsmerkmale</a:t>
                      </a:r>
                    </a:p>
                  </a:txBody>
                  <a:tcPr marL="91434" marR="9143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Servicehotline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 Unternehmen</a:t>
                      </a: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Servicehotline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ausgelagertem Servicebetrieb</a:t>
                      </a: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Servicehotline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durch Dienstleister</a:t>
                      </a: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2662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Prozess</a:t>
                      </a:r>
                    </a:p>
                  </a:txBody>
                  <a:tcPr marL="91434" marR="9143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2662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Technik</a:t>
                      </a:r>
                    </a:p>
                  </a:txBody>
                  <a:tcPr marL="91434" marR="9143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2662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Mitarbeiterkompetenz</a:t>
                      </a:r>
                    </a:p>
                  </a:txBody>
                  <a:tcPr marL="91434" marR="9143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2662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Servicelevel</a:t>
                      </a:r>
                    </a:p>
                  </a:txBody>
                  <a:tcPr marL="91434" marR="9143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26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91434" marR="91434"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4" marR="91434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3594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3595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A6EA667-B5C6-43AF-92D4-BF6263DB7E86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16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4579" name="Rectangle 10"/>
          <p:cNvSpPr>
            <a:spLocks noChangeArrowheads="1"/>
          </p:cNvSpPr>
          <p:nvPr/>
        </p:nvSpPr>
        <p:spPr bwMode="auto">
          <a:xfrm>
            <a:off x="1485900" y="1735138"/>
            <a:ext cx="6913563" cy="10795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4580" name="Rectangle 13"/>
          <p:cNvSpPr>
            <a:spLocks noChangeArrowheads="1"/>
          </p:cNvSpPr>
          <p:nvPr/>
        </p:nvSpPr>
        <p:spPr bwMode="auto">
          <a:xfrm>
            <a:off x="1485900" y="3049588"/>
            <a:ext cx="6913563" cy="10795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4581" name="Rectangle 14"/>
          <p:cNvSpPr>
            <a:spLocks noChangeArrowheads="1"/>
          </p:cNvSpPr>
          <p:nvPr/>
        </p:nvSpPr>
        <p:spPr bwMode="auto">
          <a:xfrm>
            <a:off x="1485900" y="4365625"/>
            <a:ext cx="6913563" cy="10795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4582" name="Rectangle 15"/>
          <p:cNvSpPr>
            <a:spLocks noChangeArrowheads="1"/>
          </p:cNvSpPr>
          <p:nvPr/>
        </p:nvSpPr>
        <p:spPr bwMode="auto">
          <a:xfrm>
            <a:off x="622300" y="1735138"/>
            <a:ext cx="863600" cy="10795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583" name="Rectangle 16"/>
          <p:cNvSpPr>
            <a:spLocks noChangeArrowheads="1"/>
          </p:cNvSpPr>
          <p:nvPr/>
        </p:nvSpPr>
        <p:spPr bwMode="auto">
          <a:xfrm>
            <a:off x="622300" y="3049588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584" name="Rectangle 17"/>
          <p:cNvSpPr>
            <a:spLocks noChangeArrowheads="1"/>
          </p:cNvSpPr>
          <p:nvPr/>
        </p:nvSpPr>
        <p:spPr bwMode="auto">
          <a:xfrm>
            <a:off x="622300" y="4365625"/>
            <a:ext cx="863600" cy="10795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585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Vergleich von Maßnahmen für mehr Kundenzufriedenheit</a:t>
            </a:r>
          </a:p>
        </p:txBody>
      </p:sp>
      <p:sp>
        <p:nvSpPr>
          <p:cNvPr id="24586" name="Rectangle 38"/>
          <p:cNvSpPr>
            <a:spLocks noChangeArrowheads="1"/>
          </p:cNvSpPr>
          <p:nvPr/>
        </p:nvSpPr>
        <p:spPr bwMode="auto">
          <a:xfrm>
            <a:off x="1547813" y="1724025"/>
            <a:ext cx="6840537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36048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6847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17646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5844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0416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4988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9560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4132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buClrTx/>
              <a:buSzTx/>
              <a:buFontTx/>
              <a:buNone/>
            </a:pPr>
            <a:r>
              <a:rPr lang="de-DE" altLang="de-DE" sz="3200" b="1">
                <a:solidFill>
                  <a:schemeClr val="tx1"/>
                </a:solidFill>
              </a:rPr>
              <a:t>Mögliche Maßnahmen</a:t>
            </a:r>
            <a:endParaRPr lang="de-DE" altLang="de-DE" sz="3200">
              <a:solidFill>
                <a:schemeClr val="tx1"/>
              </a:solidFill>
            </a:endParaRPr>
          </a:p>
        </p:txBody>
      </p:sp>
      <p:sp>
        <p:nvSpPr>
          <p:cNvPr id="24587" name="Rectangle 8"/>
          <p:cNvSpPr>
            <a:spLocks noChangeArrowheads="1"/>
          </p:cNvSpPr>
          <p:nvPr/>
        </p:nvSpPr>
        <p:spPr bwMode="auto">
          <a:xfrm>
            <a:off x="1547813" y="3302000"/>
            <a:ext cx="68405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Bewertungskriterien</a:t>
            </a:r>
          </a:p>
        </p:txBody>
      </p:sp>
      <p:sp>
        <p:nvSpPr>
          <p:cNvPr id="24588" name="Rectangle 9"/>
          <p:cNvSpPr>
            <a:spLocks noChangeArrowheads="1"/>
          </p:cNvSpPr>
          <p:nvPr/>
        </p:nvSpPr>
        <p:spPr bwMode="auto">
          <a:xfrm>
            <a:off x="1547813" y="4611688"/>
            <a:ext cx="6840537" cy="5842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 der Lösungen</a:t>
            </a:r>
          </a:p>
        </p:txBody>
      </p:sp>
      <p:sp>
        <p:nvSpPr>
          <p:cNvPr id="24589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C8E36CC-042D-4DD2-937B-A27BA7C36286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17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Ziele, Rahmenbedingungen und Bewertungskriterien</a:t>
            </a:r>
          </a:p>
        </p:txBody>
      </p:sp>
      <p:graphicFrame>
        <p:nvGraphicFramePr>
          <p:cNvPr id="144411" name="Group 27"/>
          <p:cNvGraphicFramePr>
            <a:graphicFrameLocks noGrp="1"/>
          </p:cNvGraphicFramePr>
          <p:nvPr/>
        </p:nvGraphicFramePr>
        <p:xfrm>
          <a:off x="496888" y="1646238"/>
          <a:ext cx="8229600" cy="4525962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63774">
                <a:tc rowSpan="2">
                  <a:txBody>
                    <a:bodyPr/>
                    <a:lstStyle>
                      <a:lvl1pPr marL="285750" indent="-285750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85000"/>
                        <a:buFont typeface="Times New Roman" panose="02020603050405020304" pitchFamily="18" charset="0"/>
                        <a:buChar char="■"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Hier stehen Ziele und Kriterien, die verbessert werden können</a:t>
                      </a: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Char char="•"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6218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marL="180975" indent="-180975"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85000"/>
                        <a:buFont typeface="Times New Roman" panose="02020603050405020304" pitchFamily="18" charset="0"/>
                        <a:buChar char="■"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Hier stehen Effekte, die vermieden werden sollen</a:t>
                      </a: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de-DE" altLang="de-D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85000"/>
                        <a:buFont typeface="Times New Roman" panose="02020603050405020304" pitchFamily="18" charset="0"/>
                        <a:buChar char="■"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0975" marR="0" lvl="0" indent="-180975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de-DE" alt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25614" name="Gruppieren 1"/>
          <p:cNvGrpSpPr>
            <a:grpSpLocks/>
          </p:cNvGrpSpPr>
          <p:nvPr/>
        </p:nvGrpSpPr>
        <p:grpSpPr bwMode="auto">
          <a:xfrm>
            <a:off x="5856288" y="1844675"/>
            <a:ext cx="1800225" cy="4103688"/>
            <a:chOff x="5856288" y="1992289"/>
            <a:chExt cx="1800944" cy="4103711"/>
          </a:xfrm>
        </p:grpSpPr>
        <p:sp>
          <p:nvSpPr>
            <p:cNvPr id="5" name="Ellipse 4"/>
            <p:cNvSpPr/>
            <p:nvPr/>
          </p:nvSpPr>
          <p:spPr>
            <a:xfrm>
              <a:off x="5857876" y="1992289"/>
              <a:ext cx="1799356" cy="1800235"/>
            </a:xfrm>
            <a:prstGeom prst="ellipse">
              <a:avLst/>
            </a:prstGeom>
            <a:noFill/>
            <a:ln w="57150">
              <a:solidFill>
                <a:srgbClr val="92D05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6" name="Kreuz 5"/>
            <p:cNvSpPr/>
            <p:nvPr/>
          </p:nvSpPr>
          <p:spPr>
            <a:xfrm>
              <a:off x="6123095" y="2220890"/>
              <a:ext cx="1268919" cy="1343033"/>
            </a:xfrm>
            <a:prstGeom prst="plus">
              <a:avLst>
                <a:gd name="adj" fmla="val 32810"/>
              </a:avLst>
            </a:prstGeom>
            <a:solidFill>
              <a:srgbClr val="92D05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Ellipse 7"/>
            <p:cNvSpPr>
              <a:spLocks noChangeArrowheads="1"/>
            </p:cNvSpPr>
            <p:nvPr/>
          </p:nvSpPr>
          <p:spPr bwMode="auto">
            <a:xfrm>
              <a:off x="5856288" y="4295765"/>
              <a:ext cx="1800944" cy="1800235"/>
            </a:xfrm>
            <a:prstGeom prst="ellipse">
              <a:avLst/>
            </a:prstGeom>
            <a:noFill/>
            <a:ln w="57150" algn="ctr">
              <a:solidFill>
                <a:srgbClr val="CC3300">
                  <a:alpha val="25098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5620" name="Rechteck 8"/>
            <p:cNvSpPr>
              <a:spLocks noChangeArrowheads="1"/>
            </p:cNvSpPr>
            <p:nvPr/>
          </p:nvSpPr>
          <p:spPr bwMode="auto">
            <a:xfrm>
              <a:off x="6159501" y="4979988"/>
              <a:ext cx="1193800" cy="431800"/>
            </a:xfrm>
            <a:prstGeom prst="rect">
              <a:avLst/>
            </a:prstGeom>
            <a:solidFill>
              <a:srgbClr val="CC330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/>
            </a:p>
          </p:txBody>
        </p:sp>
      </p:grpSp>
      <p:sp>
        <p:nvSpPr>
          <p:cNvPr id="25615" name="Rectangle 29"/>
          <p:cNvSpPr>
            <a:spLocks noChangeArrowheads="1"/>
          </p:cNvSpPr>
          <p:nvPr/>
        </p:nvSpPr>
        <p:spPr bwMode="auto">
          <a:xfrm>
            <a:off x="511175" y="2347913"/>
            <a:ext cx="3989388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0975" indent="-18097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18097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800"/>
              </a:spcBef>
              <a:buClr>
                <a:schemeClr val="tx1"/>
              </a:buClr>
              <a:buSzTx/>
              <a:buFontTx/>
              <a:buChar char="•"/>
            </a:pPr>
            <a:r>
              <a:rPr lang="de-DE" altLang="de-DE" sz="2000">
                <a:solidFill>
                  <a:srgbClr val="000000"/>
                </a:solidFill>
                <a:cs typeface="Arial" panose="020B0604020202020204" pitchFamily="34" charset="0"/>
              </a:rPr>
              <a:t>Hier stehen einzelne Rahmenbedingungen, die eingehalten werden müssen</a:t>
            </a:r>
          </a:p>
          <a:p>
            <a:pPr>
              <a:spcBef>
                <a:spcPts val="800"/>
              </a:spcBef>
              <a:buClr>
                <a:schemeClr val="tx1"/>
              </a:buClr>
              <a:buSzTx/>
              <a:buFontTx/>
              <a:buChar char="•"/>
            </a:pPr>
            <a:r>
              <a:rPr lang="de-DE" altLang="de-DE" sz="2000">
                <a:solidFill>
                  <a:srgbClr val="000000"/>
                </a:solidFill>
                <a:cs typeface="Arial" panose="020B0604020202020204" pitchFamily="34" charset="0"/>
              </a:rPr>
              <a:t>Oder übergeordnete Ziele</a:t>
            </a:r>
          </a:p>
        </p:txBody>
      </p:sp>
      <p:sp>
        <p:nvSpPr>
          <p:cNvPr id="25616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E40BB06-9B27-4127-9854-A4B5CA5CF051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18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6627" name="Rectangle 10"/>
          <p:cNvSpPr>
            <a:spLocks noChangeArrowheads="1"/>
          </p:cNvSpPr>
          <p:nvPr/>
        </p:nvSpPr>
        <p:spPr bwMode="auto">
          <a:xfrm>
            <a:off x="1485900" y="1735138"/>
            <a:ext cx="6913563" cy="10795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6628" name="Rectangle 13"/>
          <p:cNvSpPr>
            <a:spLocks noChangeArrowheads="1"/>
          </p:cNvSpPr>
          <p:nvPr/>
        </p:nvSpPr>
        <p:spPr bwMode="auto">
          <a:xfrm>
            <a:off x="1485900" y="3049588"/>
            <a:ext cx="6913563" cy="10795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6629" name="Rectangle 14"/>
          <p:cNvSpPr>
            <a:spLocks noChangeArrowheads="1"/>
          </p:cNvSpPr>
          <p:nvPr/>
        </p:nvSpPr>
        <p:spPr bwMode="auto">
          <a:xfrm>
            <a:off x="1485900" y="4365625"/>
            <a:ext cx="6913563" cy="10795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6630" name="Rectangle 15"/>
          <p:cNvSpPr>
            <a:spLocks noChangeArrowheads="1"/>
          </p:cNvSpPr>
          <p:nvPr/>
        </p:nvSpPr>
        <p:spPr bwMode="auto">
          <a:xfrm>
            <a:off x="622300" y="1735138"/>
            <a:ext cx="863600" cy="10795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6631" name="Rectangle 16"/>
          <p:cNvSpPr>
            <a:spLocks noChangeArrowheads="1"/>
          </p:cNvSpPr>
          <p:nvPr/>
        </p:nvSpPr>
        <p:spPr bwMode="auto">
          <a:xfrm>
            <a:off x="622300" y="3049588"/>
            <a:ext cx="863600" cy="10795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632" name="Rectangle 17"/>
          <p:cNvSpPr>
            <a:spLocks noChangeArrowheads="1"/>
          </p:cNvSpPr>
          <p:nvPr/>
        </p:nvSpPr>
        <p:spPr bwMode="auto">
          <a:xfrm>
            <a:off x="622300" y="4365625"/>
            <a:ext cx="863600" cy="10795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5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Vergleich von Maßnahmen für mehr Kundenzufriedenheit</a:t>
            </a:r>
          </a:p>
        </p:txBody>
      </p:sp>
      <p:sp>
        <p:nvSpPr>
          <p:cNvPr id="26634" name="Rectangle 38"/>
          <p:cNvSpPr>
            <a:spLocks noChangeArrowheads="1"/>
          </p:cNvSpPr>
          <p:nvPr/>
        </p:nvSpPr>
        <p:spPr bwMode="auto">
          <a:xfrm>
            <a:off x="1547813" y="1724025"/>
            <a:ext cx="6840537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36048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76847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17646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5844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0416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4988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9560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41325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buClrTx/>
              <a:buSzTx/>
              <a:buFontTx/>
              <a:buNone/>
            </a:pPr>
            <a:r>
              <a:rPr lang="de-DE" altLang="de-DE" sz="3200" b="1">
                <a:solidFill>
                  <a:schemeClr val="tx1"/>
                </a:solidFill>
              </a:rPr>
              <a:t>Mögliche Maßnahmen</a:t>
            </a:r>
            <a:endParaRPr lang="de-DE" altLang="de-DE" sz="3200">
              <a:solidFill>
                <a:schemeClr val="tx1"/>
              </a:solidFill>
            </a:endParaRPr>
          </a:p>
        </p:txBody>
      </p:sp>
      <p:sp>
        <p:nvSpPr>
          <p:cNvPr id="26635" name="Rectangle 8"/>
          <p:cNvSpPr>
            <a:spLocks noChangeArrowheads="1"/>
          </p:cNvSpPr>
          <p:nvPr/>
        </p:nvSpPr>
        <p:spPr bwMode="auto">
          <a:xfrm>
            <a:off x="1547813" y="3302000"/>
            <a:ext cx="6840537" cy="5842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Bewertungskriterien</a:t>
            </a:r>
          </a:p>
        </p:txBody>
      </p:sp>
      <p:sp>
        <p:nvSpPr>
          <p:cNvPr id="26636" name="Rectangle 9"/>
          <p:cNvSpPr>
            <a:spLocks noChangeArrowheads="1"/>
          </p:cNvSpPr>
          <p:nvPr/>
        </p:nvSpPr>
        <p:spPr bwMode="auto">
          <a:xfrm>
            <a:off x="1547813" y="4611688"/>
            <a:ext cx="6840537" cy="5842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95350" indent="-89535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455738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863725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2271713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679700"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31369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35941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40513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45085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3200" b="1">
                <a:solidFill>
                  <a:schemeClr val="tx1"/>
                </a:solidFill>
              </a:rPr>
              <a:t>Bewertung der Lösungen</a:t>
            </a:r>
          </a:p>
        </p:txBody>
      </p:sp>
      <p:sp>
        <p:nvSpPr>
          <p:cNvPr id="26637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D5117DA9-6D85-469F-BE17-34E9C4049B7E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19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Darstellung von Bewertungen</a:t>
            </a:r>
            <a:br>
              <a:rPr lang="de-DE" altLang="de-DE" sz="3600" b="1">
                <a:solidFill>
                  <a:srgbClr val="000000"/>
                </a:solidFill>
              </a:rPr>
            </a:br>
            <a:r>
              <a:rPr lang="de-DE" altLang="de-DE" sz="3600" b="1">
                <a:solidFill>
                  <a:srgbClr val="000000"/>
                </a:solidFill>
              </a:rPr>
              <a:t>Nutzwertanalyse</a:t>
            </a:r>
          </a:p>
        </p:txBody>
      </p:sp>
      <p:graphicFrame>
        <p:nvGraphicFramePr>
          <p:cNvPr id="155540" name="Group 916"/>
          <p:cNvGraphicFramePr>
            <a:graphicFrameLocks noGrp="1"/>
          </p:cNvGraphicFramePr>
          <p:nvPr/>
        </p:nvGraphicFramePr>
        <p:xfrm>
          <a:off x="468313" y="1700213"/>
          <a:ext cx="8351837" cy="4332287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16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20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20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593724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Gewicht</a:t>
                      </a: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1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2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0,35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3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4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6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7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1,54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8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32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9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480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Kriterium 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0,33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0838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100,00%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7,54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4,96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7,78 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0838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de-DE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GB" altLang="de-DE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7778" name="Text Box 917"/>
          <p:cNvSpPr txBox="1">
            <a:spLocks noChangeArrowheads="1"/>
          </p:cNvSpPr>
          <p:nvPr/>
        </p:nvSpPr>
        <p:spPr bwMode="auto">
          <a:xfrm>
            <a:off x="3851275" y="1768475"/>
            <a:ext cx="1296988" cy="4572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b="1">
                <a:solidFill>
                  <a:schemeClr val="tx1"/>
                </a:solidFill>
              </a:rPr>
              <a:t>Alternative 1</a:t>
            </a:r>
          </a:p>
          <a:p>
            <a:endParaRPr lang="de-DE" altLang="de-DE" sz="1200" b="1">
              <a:solidFill>
                <a:schemeClr val="tx1"/>
              </a:solidFill>
            </a:endParaRPr>
          </a:p>
        </p:txBody>
      </p:sp>
      <p:sp>
        <p:nvSpPr>
          <p:cNvPr id="27779" name="Text Box 918"/>
          <p:cNvSpPr txBox="1">
            <a:spLocks noChangeArrowheads="1"/>
          </p:cNvSpPr>
          <p:nvPr/>
        </p:nvSpPr>
        <p:spPr bwMode="auto">
          <a:xfrm>
            <a:off x="5580063" y="1768475"/>
            <a:ext cx="1296987" cy="4572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b="1">
                <a:solidFill>
                  <a:schemeClr val="tx1"/>
                </a:solidFill>
              </a:rPr>
              <a:t>Alternative 2</a:t>
            </a:r>
          </a:p>
          <a:p>
            <a:endParaRPr lang="de-DE" altLang="de-DE" sz="1200" b="1">
              <a:solidFill>
                <a:schemeClr val="tx1"/>
              </a:solidFill>
            </a:endParaRPr>
          </a:p>
        </p:txBody>
      </p:sp>
      <p:sp>
        <p:nvSpPr>
          <p:cNvPr id="27780" name="Text Box 919"/>
          <p:cNvSpPr txBox="1">
            <a:spLocks noChangeArrowheads="1"/>
          </p:cNvSpPr>
          <p:nvPr/>
        </p:nvSpPr>
        <p:spPr bwMode="auto">
          <a:xfrm>
            <a:off x="7308850" y="1768475"/>
            <a:ext cx="1296988" cy="457200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200" b="1">
                <a:solidFill>
                  <a:schemeClr val="tx1"/>
                </a:solidFill>
              </a:rPr>
              <a:t>Alternative 3</a:t>
            </a:r>
          </a:p>
          <a:p>
            <a:endParaRPr lang="de-DE" altLang="de-DE" sz="1200" b="1">
              <a:solidFill>
                <a:schemeClr val="tx1"/>
              </a:solidFill>
            </a:endParaRPr>
          </a:p>
        </p:txBody>
      </p:sp>
      <p:sp>
        <p:nvSpPr>
          <p:cNvPr id="27781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3FFE66C-F59F-4291-8475-F4AED41AC612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20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Darstellung von Bewertungen</a:t>
            </a:r>
            <a:br>
              <a:rPr lang="de-DE" altLang="de-DE" sz="3600" b="1">
                <a:solidFill>
                  <a:srgbClr val="000000"/>
                </a:solidFill>
              </a:rPr>
            </a:br>
            <a:r>
              <a:rPr lang="de-DE" altLang="de-DE" sz="3600" b="1">
                <a:solidFill>
                  <a:srgbClr val="000000"/>
                </a:solidFill>
              </a:rPr>
              <a:t>Kostenvergleich</a:t>
            </a:r>
          </a:p>
        </p:txBody>
      </p:sp>
      <p:graphicFrame>
        <p:nvGraphicFramePr>
          <p:cNvPr id="155975" name="Group 327"/>
          <p:cNvGraphicFramePr>
            <a:graphicFrameLocks noGrp="1"/>
          </p:cNvGraphicFramePr>
          <p:nvPr/>
        </p:nvGraphicFramePr>
        <p:xfrm>
          <a:off x="539750" y="1484313"/>
          <a:ext cx="8424863" cy="4819650"/>
        </p:xfrm>
        <a:graphic>
          <a:graphicData uri="http://schemas.openxmlformats.org/drawingml/2006/table">
            <a:tbl>
              <a:tblPr/>
              <a:tblGrid>
                <a:gridCol w="3717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00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 A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 B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Produkt C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Menge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352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352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Lohnkosten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352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Sonstige 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Äquivalenzziffer Materialkosten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6538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Äquivalenzziffer Lohnkosten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Äquivalenzziffer Sonstige 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1,5000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Rechnungseinheiten Materialkosten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Rechnungseinheiten Lohnkosten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Rechnungseinheiten Sonstige Kosten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450,00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Materialkosten Gesamt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68.259,39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16.382,25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15.358,36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Lohnkosten Gesamt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44.444,44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22.222,22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33.333,33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Sonstige Kosten Gesamt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51.813,47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24.870,47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23.316,06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812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Selbstkosten Gesamt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164.517,30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63.474,94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72.007,76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Materialkosten pro Einheit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68,26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40,96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51,19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Lohnkosten pro Einheit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44,44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55,56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111,11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Sonstige Kosten pro Einheit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51,81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62,18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77,72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Selbstkosten pro Einheit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164,52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158,69 </a:t>
                      </a:r>
                      <a:endParaRPr kumimoji="0" lang="de-DE" altLang="de-DE" sz="1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449263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de-DE" alt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240,03 </a:t>
                      </a:r>
                      <a:endParaRPr kumimoji="0" lang="de-DE" altLang="de-DE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28768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425B8CD-439B-4D0C-B1C7-24AC4388F54C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21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Kostenvergleich Servicehotline</a:t>
            </a: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2241550" y="3325813"/>
            <a:ext cx="863600" cy="248285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3965575" y="3433763"/>
            <a:ext cx="863600" cy="2374900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5653088" y="2209800"/>
            <a:ext cx="863600" cy="359886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9703" name="Text Box 46"/>
          <p:cNvSpPr txBox="1">
            <a:spLocks noChangeArrowheads="1"/>
          </p:cNvSpPr>
          <p:nvPr/>
        </p:nvSpPr>
        <p:spPr bwMode="auto">
          <a:xfrm>
            <a:off x="1476375" y="1417638"/>
            <a:ext cx="286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Selbstkosten pro Einheit</a:t>
            </a:r>
          </a:p>
        </p:txBody>
      </p:sp>
      <p:sp>
        <p:nvSpPr>
          <p:cNvPr id="29704" name="Text Box 46"/>
          <p:cNvSpPr txBox="1">
            <a:spLocks noChangeArrowheads="1"/>
          </p:cNvSpPr>
          <p:nvPr/>
        </p:nvSpPr>
        <p:spPr bwMode="auto">
          <a:xfrm>
            <a:off x="1871663" y="5881688"/>
            <a:ext cx="1654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buClrTx/>
              <a:buSzTx/>
              <a:buFontTx/>
              <a:buNone/>
            </a:pPr>
            <a:r>
              <a:rPr lang="de-DE" altLang="de-DE" sz="1200" b="1">
                <a:solidFill>
                  <a:schemeClr val="tx1"/>
                </a:solidFill>
              </a:rPr>
              <a:t>Im Unternehmen</a:t>
            </a:r>
          </a:p>
        </p:txBody>
      </p:sp>
      <p:grpSp>
        <p:nvGrpSpPr>
          <p:cNvPr id="29705" name="Group 18"/>
          <p:cNvGrpSpPr>
            <a:grpSpLocks/>
          </p:cNvGrpSpPr>
          <p:nvPr/>
        </p:nvGrpSpPr>
        <p:grpSpPr bwMode="auto">
          <a:xfrm>
            <a:off x="1943100" y="2001838"/>
            <a:ext cx="5054600" cy="3800475"/>
            <a:chOff x="875" y="1436"/>
            <a:chExt cx="1906" cy="1893"/>
          </a:xfrm>
        </p:grpSpPr>
        <p:sp>
          <p:nvSpPr>
            <p:cNvPr id="29714" name="Line 86"/>
            <p:cNvSpPr>
              <a:spLocks noChangeShapeType="1"/>
            </p:cNvSpPr>
            <p:nvPr/>
          </p:nvSpPr>
          <p:spPr bwMode="auto">
            <a:xfrm>
              <a:off x="875" y="3329"/>
              <a:ext cx="19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9715" name="Line 86"/>
            <p:cNvSpPr>
              <a:spLocks noChangeShapeType="1"/>
            </p:cNvSpPr>
            <p:nvPr/>
          </p:nvSpPr>
          <p:spPr bwMode="auto">
            <a:xfrm rot="-5400000">
              <a:off x="-64" y="2381"/>
              <a:ext cx="18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9706" name="Text Box 46"/>
          <p:cNvSpPr txBox="1">
            <a:spLocks noChangeArrowheads="1"/>
          </p:cNvSpPr>
          <p:nvPr/>
        </p:nvSpPr>
        <p:spPr bwMode="auto">
          <a:xfrm>
            <a:off x="5700713" y="2228850"/>
            <a:ext cx="76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24,20</a:t>
            </a:r>
          </a:p>
        </p:txBody>
      </p:sp>
      <p:sp>
        <p:nvSpPr>
          <p:cNvPr id="29707" name="Text Box 46"/>
          <p:cNvSpPr txBox="1">
            <a:spLocks noChangeArrowheads="1"/>
          </p:cNvSpPr>
          <p:nvPr/>
        </p:nvSpPr>
        <p:spPr bwMode="auto">
          <a:xfrm>
            <a:off x="1476375" y="1776413"/>
            <a:ext cx="6207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in Euro</a:t>
            </a:r>
          </a:p>
        </p:txBody>
      </p:sp>
      <p:sp>
        <p:nvSpPr>
          <p:cNvPr id="29708" name="Text Box 46"/>
          <p:cNvSpPr txBox="1">
            <a:spLocks noChangeArrowheads="1"/>
          </p:cNvSpPr>
          <p:nvPr/>
        </p:nvSpPr>
        <p:spPr bwMode="auto">
          <a:xfrm>
            <a:off x="3756025" y="5881688"/>
            <a:ext cx="12239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buClrTx/>
              <a:buSzTx/>
              <a:buFontTx/>
              <a:buNone/>
            </a:pPr>
            <a:r>
              <a:rPr lang="de-DE" altLang="de-DE" sz="1200" b="1">
                <a:solidFill>
                  <a:schemeClr val="tx1"/>
                </a:solidFill>
              </a:rPr>
              <a:t>Ausgelagerter Betrieb</a:t>
            </a:r>
          </a:p>
        </p:txBody>
      </p:sp>
      <p:sp>
        <p:nvSpPr>
          <p:cNvPr id="29709" name="Text Box 46"/>
          <p:cNvSpPr txBox="1">
            <a:spLocks noChangeArrowheads="1"/>
          </p:cNvSpPr>
          <p:nvPr/>
        </p:nvSpPr>
        <p:spPr bwMode="auto">
          <a:xfrm>
            <a:off x="5461000" y="5881688"/>
            <a:ext cx="12239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buClrTx/>
              <a:buSzTx/>
              <a:buFontTx/>
              <a:buNone/>
            </a:pPr>
            <a:r>
              <a:rPr lang="de-DE" altLang="de-DE" sz="1200" b="1">
                <a:solidFill>
                  <a:schemeClr val="tx1"/>
                </a:solidFill>
              </a:rPr>
              <a:t>Externer Dienstleister</a:t>
            </a:r>
          </a:p>
        </p:txBody>
      </p:sp>
      <p:sp>
        <p:nvSpPr>
          <p:cNvPr id="29710" name="Text Box 46"/>
          <p:cNvSpPr txBox="1">
            <a:spLocks noChangeArrowheads="1"/>
          </p:cNvSpPr>
          <p:nvPr/>
        </p:nvSpPr>
        <p:spPr bwMode="auto">
          <a:xfrm>
            <a:off x="4029075" y="3448050"/>
            <a:ext cx="76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15,90</a:t>
            </a:r>
          </a:p>
        </p:txBody>
      </p:sp>
      <p:sp>
        <p:nvSpPr>
          <p:cNvPr id="29711" name="Text Box 46"/>
          <p:cNvSpPr txBox="1">
            <a:spLocks noChangeArrowheads="1"/>
          </p:cNvSpPr>
          <p:nvPr/>
        </p:nvSpPr>
        <p:spPr bwMode="auto">
          <a:xfrm>
            <a:off x="2306638" y="3343275"/>
            <a:ext cx="76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</a:pPr>
            <a:r>
              <a:rPr lang="de-DE" altLang="de-DE" b="1">
                <a:solidFill>
                  <a:schemeClr val="tx1"/>
                </a:solidFill>
              </a:rPr>
              <a:t>16,50</a:t>
            </a:r>
          </a:p>
        </p:txBody>
      </p:sp>
      <p:sp>
        <p:nvSpPr>
          <p:cNvPr id="29712" name="Rectangle 10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  <p:sp>
        <p:nvSpPr>
          <p:cNvPr id="29713" name="Rectangle 15"/>
          <p:cNvSpPr>
            <a:spLocks noChangeArrowheads="1"/>
          </p:cNvSpPr>
          <p:nvPr/>
        </p:nvSpPr>
        <p:spPr bwMode="auto">
          <a:xfrm>
            <a:off x="0" y="6237288"/>
            <a:ext cx="457200" cy="630237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2800" b="1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D184C6C-1F1B-4476-8417-F4D2782BD7CF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22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 txBox="1">
            <a:spLocks noChangeArrowheads="1"/>
          </p:cNvSpPr>
          <p:nvPr/>
        </p:nvSpPr>
        <p:spPr bwMode="auto">
          <a:xfrm>
            <a:off x="457200" y="1989138"/>
            <a:ext cx="8229600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800" b="1">
                <a:solidFill>
                  <a:srgbClr val="000000"/>
                </a:solidFill>
              </a:rPr>
              <a:t>Kernbotschaft: Welche Lösung wird favorisiert?</a:t>
            </a: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457200" y="260350"/>
            <a:ext cx="8228013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3600" b="1">
                <a:solidFill>
                  <a:srgbClr val="000000"/>
                </a:solidFill>
              </a:rPr>
              <a:t>Fazit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nummernplatzhalter 5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fld id="{B08C2780-FE97-430A-BA33-B27AFC5C47D8}" type="slidenum">
              <a:rPr lang="de-DE" altLang="de-DE">
                <a:solidFill>
                  <a:srgbClr val="000000"/>
                </a:solidFill>
              </a:rPr>
              <a:pPr/>
              <a:t>23</a:t>
            </a:fld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8"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2" name="Rectangle 2"/>
          <p:cNvSpPr txBox="1">
            <a:spLocks noChangeArrowheads="1"/>
          </p:cNvSpPr>
          <p:nvPr/>
        </p:nvSpPr>
        <p:spPr bwMode="auto">
          <a:xfrm>
            <a:off x="457200" y="203200"/>
            <a:ext cx="8229600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000" b="1">
                <a:solidFill>
                  <a:srgbClr val="000000"/>
                </a:solidFill>
              </a:rPr>
              <a:t>Servicehotline</a:t>
            </a:r>
          </a:p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6600" b="1">
                <a:solidFill>
                  <a:srgbClr val="000000"/>
                </a:solidFill>
              </a:rPr>
              <a:t>im Unternehmen</a:t>
            </a:r>
          </a:p>
          <a:p>
            <a:pPr eaLnBrk="1" hangingPunct="1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 sz="4000" b="1">
                <a:solidFill>
                  <a:srgbClr val="000000"/>
                </a:solidFill>
              </a:rPr>
              <a:t>führt zur höchsten Kundenzufriedenheit!</a:t>
            </a:r>
          </a:p>
        </p:txBody>
      </p:sp>
      <p:sp>
        <p:nvSpPr>
          <p:cNvPr id="32773" name="Rectangle 7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"/>
          <a:stretch>
            <a:fillRect/>
          </a:stretch>
        </p:blipFill>
        <p:spPr bwMode="auto">
          <a:xfrm>
            <a:off x="2852738" y="2589213"/>
            <a:ext cx="3316287" cy="287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19" name="Foliennummernplatzhalter 5"/>
          <p:cNvSpPr txBox="1">
            <a:spLocks noGrp="1"/>
          </p:cNvSpPr>
          <p:nvPr/>
        </p:nvSpPr>
        <p:spPr bwMode="auto">
          <a:xfrm>
            <a:off x="6877050" y="6338888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260091FB-D19B-4FE6-B44E-85A93C6AD049}" type="slidenum">
              <a:rPr lang="de-DE" altLang="de-DE" sz="1000">
                <a:solidFill>
                  <a:srgbClr val="000000"/>
                </a:solidFill>
              </a:rPr>
              <a:pPr algn="r" eaLnBrk="1" hangingPunct="1"/>
              <a:t>24</a:t>
            </a:fld>
            <a:endParaRPr lang="de-DE" altLang="de-DE" sz="1000">
              <a:solidFill>
                <a:srgbClr val="000000"/>
              </a:solidFill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8013" cy="1368425"/>
          </a:xfrm>
        </p:spPr>
        <p:txBody>
          <a:bodyPr/>
          <a:lstStyle/>
          <a:p>
            <a:pPr eaLnBrk="1" hangingPunct="1"/>
            <a:r>
              <a:rPr lang="de-DE" altLang="de-DE" sz="3600"/>
              <a:t>Erste Schritte für eine bessere Kundenbeziehung</a:t>
            </a: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323850" y="2660650"/>
            <a:ext cx="2828925" cy="2741613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16000" tIns="612000" rIns="216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Workshop durchführen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Ideen für Umsetzung der Servicehotline sammeln</a:t>
            </a: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gray">
          <a:xfrm flipH="1">
            <a:off x="5884863" y="2659063"/>
            <a:ext cx="2828925" cy="2741612"/>
          </a:xfrm>
          <a:prstGeom prst="homePlate">
            <a:avLst>
              <a:gd name="adj" fmla="val 9502"/>
            </a:avLst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612000" rIns="360000" bIns="252000"/>
          <a:lstStyle>
            <a:lvl1pPr marL="342900" indent="-3429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198438" indent="-1968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Projektleiter festlegen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Budget vergeben</a:t>
            </a:r>
          </a:p>
          <a:p>
            <a:pPr lvl="1" defTabSz="91440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de-DE" altLang="de-DE" sz="1600">
                <a:solidFill>
                  <a:schemeClr val="tx1"/>
                </a:solidFill>
                <a:ea typeface="ＭＳ Ｐゴシック" panose="020B0600070205080204" pitchFamily="34" charset="-128"/>
              </a:rPr>
              <a:t>Kick-off planen</a:t>
            </a:r>
          </a:p>
          <a:p>
            <a:pPr lvl="1" defTabSz="91440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/>
            </a:pPr>
            <a:endParaRPr lang="de-DE" altLang="de-DE" sz="160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gray">
          <a:xfrm>
            <a:off x="6286500" y="1954213"/>
            <a:ext cx="1952625" cy="638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Projekt einrichten</a:t>
            </a:r>
          </a:p>
          <a:p>
            <a:pPr defTabSz="914400">
              <a:defRPr/>
            </a:pPr>
            <a:r>
              <a:rPr lang="de-DE" altLang="de-DE" sz="1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„Servicehotline“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gray">
          <a:xfrm>
            <a:off x="458788" y="2200275"/>
            <a:ext cx="1809750" cy="631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878C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72000" tIns="72000" rIns="144000" bIns="7200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Workshop</a:t>
            </a:r>
          </a:p>
          <a:p>
            <a:pPr defTabSz="914400">
              <a:defRPr/>
            </a:pPr>
            <a:r>
              <a:rPr lang="de-DE" altLang="de-DE" sz="1600" b="1">
                <a:solidFill>
                  <a:schemeClr val="tx1"/>
                </a:solidFill>
                <a:ea typeface="ＭＳ Ｐゴシック" panose="020B0600070205080204" pitchFamily="34" charset="-128"/>
              </a:rPr>
              <a:t>Kundenservice</a:t>
            </a:r>
          </a:p>
        </p:txBody>
      </p:sp>
      <p:sp>
        <p:nvSpPr>
          <p:cNvPr id="34825" name="Rectangle 12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solidFill>
            <a:srgbClr val="33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de-DE" altLang="de-DE"/>
              <a:t>Beispiel Kundenservice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HmaUkIsH0KzZItcqzT5n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7wEZw67v0aWWwSU7JZNV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7wEZw67v0aWWwSU7JZNV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HmaUkIsH0KzZItcqzT5n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7wEZw67v0aWWwSU7JZNV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7wEZw67v0aWWwSU7JZNVQ"/>
</p:tagLst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Bildschirmpräsentation (4:3)</PresentationFormat>
  <Paragraphs>391</Paragraphs>
  <Slides>24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Standarddesign</vt:lpstr>
      <vt:lpstr>PowerPoint-Präsentation</vt:lpstr>
      <vt:lpstr>PowerPoint-Präsentation</vt:lpstr>
      <vt:lpstr>Warum das Thema und eine Entscheidung wichtig sind</vt:lpstr>
      <vt:lpstr>Die Kundenzufriedenheit und Kundenbindung sinken</vt:lpstr>
      <vt:lpstr>Zahlen aus dem Vertrieb</vt:lpstr>
      <vt:lpstr>PowerPoint-Präsentation</vt:lpstr>
      <vt:lpstr>PowerPoint-Präsentation</vt:lpstr>
      <vt:lpstr>Kernbotschaft oder Ziele erläutern</vt:lpstr>
      <vt:lpstr>Mit besserem Kundenservice stärken wir das Unternehmen</vt:lpstr>
      <vt:lpstr>PowerPoint-Präsentation</vt:lpstr>
      <vt:lpstr>PowerPoint-Präsentation</vt:lpstr>
      <vt:lpstr>PowerPoint-Präsentation</vt:lpstr>
      <vt:lpstr>Kundenzufriedenheit durch Servicehotline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Erste Schritte für eine bessere Kundenbeziehung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Foliengestaltung: Struktur und Inhalt einer Entscheidungsvorlage</dc:title>
  <dc:subject>Entscheidungsvorlage</dc:subject>
  <dc:creator>www.business-wissen.de</dc:creator>
  <cp:lastModifiedBy>Anette Rößler</cp:lastModifiedBy>
  <cp:revision>213</cp:revision>
  <cp:lastPrinted>1601-01-01T00:00:00Z</cp:lastPrinted>
  <dcterms:created xsi:type="dcterms:W3CDTF">2009-07-08T09:11:04Z</dcterms:created>
  <dcterms:modified xsi:type="dcterms:W3CDTF">2019-02-18T16:46:08Z</dcterms:modified>
</cp:coreProperties>
</file>