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04" r:id="rId6"/>
    <p:sldId id="303" r:id="rId7"/>
    <p:sldId id="299" r:id="rId8"/>
    <p:sldId id="306" r:id="rId9"/>
    <p:sldId id="305" r:id="rId10"/>
    <p:sldId id="258" r:id="rId11"/>
    <p:sldId id="302" r:id="rId12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0655" autoAdjust="0"/>
  </p:normalViewPr>
  <p:slideViewPr>
    <p:cSldViewPr snapToGrid="0">
      <p:cViewPr varScale="1">
        <p:scale>
          <a:sx n="161" d="100"/>
          <a:sy n="161" d="100"/>
        </p:scale>
        <p:origin x="232" y="104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882" y="14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456E1CD-5B60-4466-B275-926A3C2BF5C1}" type="datetime1">
              <a:rPr lang="de-DE" smtClean="0"/>
              <a:t>26.08.2026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8EEFA9E-C190-4F5C-8394-BD5F1CD55C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FDF1D034-8769-4200-89E2-A3A6187E6BC9}" type="datetime1">
              <a:rPr lang="de-DE" smtClean="0"/>
              <a:t>26.08.2026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22289C57-55D7-40A4-A101-E74FAC7A092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284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1484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3073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2751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8928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3954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de-DE"/>
            </a:defPPr>
          </a:lstStyle>
          <a:p>
            <a:pPr rtl="0"/>
            <a:fld id="{22289C57-55D7-40A4-A101-E74FAC7A092B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5980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rtlCol="0" anchor="ctr">
            <a:noAutofit/>
          </a:bodyPr>
          <a:lstStyle>
            <a:lvl1pPr algn="l">
              <a:defRPr lang="de-DE" sz="3600" spc="150" baseline="0"/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8" name="Grafik 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rtlCol="0" anchor="b">
            <a:normAutofit/>
          </a:bodyPr>
          <a:lstStyle>
            <a:lvl1pPr>
              <a:defRPr lang="de-DE" sz="28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 rtlCol="0"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lang="de-DE" sz="18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r Verbinde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 rtlCol="0">
            <a:normAutofit/>
          </a:bodyPr>
          <a:lstStyle>
            <a:lvl1pPr marL="0" indent="0">
              <a:buNone/>
              <a:defRPr lang="de-DE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 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 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9" name="Inhaltsplatzhalt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 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platzhalt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 rtlCol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lang="de-DE"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lang="de-DE"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lang="de-DE"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lang="de-DE"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</p:txBody>
      </p:sp>
      <p:sp>
        <p:nvSpPr>
          <p:cNvPr id="17" name="Textplatzhalt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rtlCol="0" anchor="t">
            <a:norm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 rtlCol="0">
            <a:normAutofit/>
          </a:bodyPr>
          <a:lstStyle>
            <a:lvl1pPr marL="0" indent="0" algn="l">
              <a:buNone/>
              <a:defRPr lang="de-DE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 rtlCol="0">
            <a:normAutofit/>
          </a:bodyPr>
          <a:lstStyle>
            <a:lvl1pPr algn="l">
              <a:defRPr lang="de-DE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Inhaltsplatzhalt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rtlCol="0" anchor="b">
            <a:normAutofit/>
          </a:bodyPr>
          <a:lstStyle>
            <a:lvl1pPr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rtlCol="0" anchor="ctr">
            <a:noAutofit/>
          </a:bodyPr>
          <a:lstStyle>
            <a:lvl1pPr marL="0" indent="0">
              <a:buNone/>
              <a:defRPr lang="de-DE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de-DE" sz="2000" b="1"/>
            </a:lvl2pPr>
            <a:lvl3pPr marL="914400" indent="0">
              <a:buNone/>
              <a:defRPr lang="de-DE" sz="1800" b="1"/>
            </a:lvl3pPr>
            <a:lvl4pPr marL="1371600" indent="0">
              <a:buNone/>
              <a:defRPr lang="de-DE" sz="1600" b="1"/>
            </a:lvl4pPr>
            <a:lvl5pPr marL="1828800" indent="0">
              <a:buNone/>
              <a:defRPr lang="de-DE" sz="1600" b="1"/>
            </a:lvl5pPr>
            <a:lvl6pPr marL="2286000" indent="0">
              <a:buNone/>
              <a:defRPr lang="de-DE" sz="1600" b="1"/>
            </a:lvl6pPr>
            <a:lvl7pPr marL="2743200" indent="0">
              <a:buNone/>
              <a:defRPr lang="de-DE" sz="1600" b="1"/>
            </a:lvl7pPr>
            <a:lvl8pPr marL="3200400" indent="0">
              <a:buNone/>
              <a:defRPr lang="de-DE" sz="1600" b="1"/>
            </a:lvl8pPr>
            <a:lvl9pPr marL="3657600" indent="0">
              <a:buNone/>
              <a:defRPr lang="de-DE" sz="1600" b="1"/>
            </a:lvl9pPr>
          </a:lstStyle>
          <a:p>
            <a:pPr lvl="0" rtl="0"/>
            <a:r>
              <a:rPr lang="de-DE"/>
              <a:t>Klicken Sie, um Text hinzuzufügen.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de-DE"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de-DE" sz="1800" spc="50" baseline="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Grafik 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 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rtlCol="0" anchor="b">
            <a:normAutofit/>
          </a:bodyPr>
          <a:lstStyle>
            <a:lvl1pPr algn="ctr">
              <a:defRPr lang="de-DE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de-DE"/>
              <a:t>Titel durch Klicken hinzuzufügen</a:t>
            </a:r>
          </a:p>
        </p:txBody>
      </p:sp>
      <p:sp>
        <p:nvSpPr>
          <p:cNvPr id="8" name="Tabellenplatzhalter 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chlussbemerku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lang="de-DE" sz="3600" spc="1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e-DE"/>
              <a:t>KLICKEN SIE, um einen Titel hinzuzufügen.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lang="de-DE"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lang="de-DE" sz="2000"/>
            </a:lvl2pPr>
            <a:lvl3pPr marL="914400" indent="0" algn="ctr">
              <a:buNone/>
              <a:defRPr lang="de-DE" sz="1800"/>
            </a:lvl3pPr>
            <a:lvl4pPr marL="1371600" indent="0" algn="ctr">
              <a:buNone/>
              <a:defRPr lang="de-DE" sz="1600"/>
            </a:lvl4pPr>
            <a:lvl5pPr marL="1828800" indent="0" algn="ctr">
              <a:buNone/>
              <a:defRPr lang="de-DE" sz="1600"/>
            </a:lvl5pPr>
            <a:lvl6pPr marL="2286000" indent="0" algn="ctr">
              <a:buNone/>
              <a:defRPr lang="de-DE" sz="1600"/>
            </a:lvl6pPr>
            <a:lvl7pPr marL="2743200" indent="0" algn="ctr">
              <a:buNone/>
              <a:defRPr lang="de-DE" sz="1600"/>
            </a:lvl7pPr>
            <a:lvl8pPr marL="3200400" indent="0" algn="ctr">
              <a:buNone/>
              <a:defRPr lang="de-DE" sz="1600"/>
            </a:lvl8pPr>
            <a:lvl9pPr marL="3657600" indent="0" algn="ctr">
              <a:buNone/>
              <a:defRPr lang="de-DE" sz="1600"/>
            </a:lvl9pPr>
          </a:lstStyle>
          <a:p>
            <a:pPr rtl="0"/>
            <a:r>
              <a:rPr lang="de-DE"/>
              <a:t>Untertitel durch Klicken hinzufügen</a:t>
            </a:r>
          </a:p>
        </p:txBody>
      </p:sp>
      <p:pic>
        <p:nvPicPr>
          <p:cNvPr id="6" name="Grafik 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ußzeilenplatzhalt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 rtlCol="0"/>
          <a:lstStyle>
            <a:lvl1pPr algn="l">
              <a:defRPr lang="de-DE" sz="900"/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11" name="Foliennummernplatzhalt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lang="de-DE" sz="900"/>
            </a:lvl1pPr>
          </a:lstStyle>
          <a:p>
            <a:pPr rtl="0"/>
            <a:fld id="{A49DFD55-3C28-40EF-9E31-A92D2E4017F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</a:lstStyle>
          <a:p>
            <a:pPr rtl="0"/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</a:lstStyle>
          <a:p>
            <a:pPr lvl="0" rtl="0"/>
            <a:r>
              <a:rPr lang="de-DE"/>
              <a:t>Textmasterformat durch Klicken bearbeiten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e-DE"/>
              <a:t>PRÄSENTATIONSTITEL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de-DE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49DFD55-3C28-40EF-9E31-A92D2E4017F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4941771" cy="3200400"/>
          </a:xfrm>
        </p:spPr>
        <p:txBody>
          <a:bodyPr rtlCol="0" anchor="ctr"/>
          <a:lstStyle>
            <a:defPPr>
              <a:defRPr lang="de-DE"/>
            </a:defPPr>
          </a:lstStyle>
          <a:p>
            <a:pPr rtl="0"/>
            <a:r>
              <a:rPr lang="de-DE" dirty="0"/>
              <a:t>Jugend und  Sportausschuss</a:t>
            </a:r>
            <a:br>
              <a:rPr lang="de-DE" dirty="0"/>
            </a:br>
            <a:br>
              <a:rPr lang="de-DE" dirty="0"/>
            </a:br>
            <a:r>
              <a:rPr lang="de-DE" dirty="0"/>
              <a:t>6. Sitzung (26.08.26)</a:t>
            </a:r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Tagesordnung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2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Gemeindeapp Daheim App, CITIES und GEM2GO</a:t>
            </a:r>
          </a:p>
          <a:p>
            <a:pPr marL="454914" lvl="1" indent="-171450"/>
            <a:r>
              <a:rPr lang="de-AT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Erfahrungsberichte, Diskussion und Empfehlung des Ausschusses	 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Gemeindewandertag Ideenfindung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Bewegungsland Steiermark: Förderungen für Vereine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Status Projekte und Informationen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Allfälliges</a:t>
            </a:r>
          </a:p>
          <a:p>
            <a:pPr marL="454914" lvl="1" indent="-171450"/>
            <a:endParaRPr lang="de-AT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63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Anforderungen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3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Gemeinde-News und Push-Benachrichtigungen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Veranstaltungen und Termine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Digitale Amtstafel</a:t>
            </a:r>
            <a:r>
              <a:rPr lang="de-DE" sz="1600" b="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de-AT" sz="1600" dirty="0"/>
              <a:t>Abfallkalender und Erinnerungsfunktionen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Bürgerservices und wichtige Kontaktdaten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dirty="0"/>
              <a:t>Möglichkeit zur Einbindung lokaler Vereine und Betriebe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dirty="0"/>
              <a:t>Einfache Verwaltung durch die Gemeindemitarbeiter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Barrierefreiheit und Benutzerfreundlichkeit</a:t>
            </a:r>
            <a:endParaRPr lang="de-DE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Schnittstellen zu bestehenden Gemeinde-Systemen</a:t>
            </a: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77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Fazit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4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 fontScale="62500" lnSpcReduction="200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Daheim App (Schladming)</a:t>
            </a:r>
          </a:p>
          <a:p>
            <a:pPr marL="454914" lvl="1" indent="-171450"/>
            <a:r>
              <a:rPr lang="de-AT" sz="1600" dirty="0"/>
              <a:t>Gemeinde-Kommunikation einfach und effizient</a:t>
            </a:r>
          </a:p>
          <a:p>
            <a:pPr marL="454914" lvl="1" indent="-171450"/>
            <a:r>
              <a:rPr lang="de-AT" sz="1600" dirty="0"/>
              <a:t>Wenig Inhalte und Funktionalitäten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AT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GEM2GO (Radstadt)</a:t>
            </a:r>
          </a:p>
          <a:p>
            <a:pPr marL="454914" lvl="1" indent="-171450"/>
            <a:r>
              <a:rPr lang="de-DE" sz="1600" dirty="0"/>
              <a:t>digitale Erweiterung des Gemeindeamts</a:t>
            </a:r>
          </a:p>
          <a:p>
            <a:pPr marL="454914" lvl="1" indent="-171450"/>
            <a:r>
              <a:rPr lang="de-DE" sz="1600" dirty="0"/>
              <a:t>Fokus auf Verwaltung und Bürgerservice</a:t>
            </a:r>
          </a:p>
          <a:p>
            <a:pPr marL="454914" lvl="1" indent="-171450"/>
            <a:r>
              <a:rPr lang="de-AT" sz="1600" dirty="0"/>
              <a:t>Gemeinde-Website + App + digitalen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AT" sz="16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CITIES (Gröbming)</a:t>
            </a:r>
          </a:p>
          <a:p>
            <a:pPr marL="454914" lvl="1" indent="-171450"/>
            <a:r>
              <a:rPr lang="de-DE" sz="1600" dirty="0"/>
              <a:t>digitale soziale Netzwerk der Gemeinde</a:t>
            </a:r>
          </a:p>
          <a:p>
            <a:pPr marL="454914" lvl="1" indent="-171450"/>
            <a:r>
              <a:rPr lang="de-DE" sz="1600" dirty="0"/>
              <a:t>Fokus auf Bürger und Community</a:t>
            </a:r>
          </a:p>
          <a:p>
            <a:pPr marL="454914" lvl="1" indent="-171450"/>
            <a:r>
              <a:rPr lang="de-AT" sz="1600" dirty="0"/>
              <a:t>Starke Einbindung von </a:t>
            </a:r>
            <a:r>
              <a:rPr lang="de-AT" sz="1600" b="1" dirty="0"/>
              <a:t>Vereinen</a:t>
            </a:r>
            <a:endParaRPr lang="de-DE" sz="1600" dirty="0"/>
          </a:p>
          <a:p>
            <a:pPr marL="454914" lvl="1" indent="-171450"/>
            <a:r>
              <a:rPr lang="de-DE" sz="1600" dirty="0"/>
              <a:t>Starke Einbindung von </a:t>
            </a:r>
            <a:r>
              <a:rPr lang="de-DE" sz="1600" b="1" dirty="0"/>
              <a:t>lokalen Betrieben</a:t>
            </a:r>
          </a:p>
          <a:p>
            <a:pPr marL="454914" lvl="1" indent="-171450"/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244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Gemeindewandertag Ideenfindung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5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Verbesserungsmöglichkeiten zum Vorjahr?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Wer übernimmt Verantwortungen?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Diesjährige Route?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Highlights?</a:t>
            </a:r>
          </a:p>
          <a:p>
            <a:pPr marL="454914" lvl="1" indent="-171450"/>
            <a:r>
              <a:rPr lang="de-AT" sz="1600" dirty="0"/>
              <a:t>Gemeinderatsmitglieder vor Ort?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Ausklang?</a:t>
            </a:r>
          </a:p>
          <a:p>
            <a:pPr marL="454914" lvl="1" indent="-171450"/>
            <a:r>
              <a:rPr lang="de-AT" sz="1600" dirty="0"/>
              <a:t>Rathaus?</a:t>
            </a:r>
          </a:p>
          <a:p>
            <a:pPr marL="454914" lvl="1" indent="-171450"/>
            <a:r>
              <a:rPr lang="de-AT" sz="1600" dirty="0"/>
              <a:t>Verpflegung?</a:t>
            </a:r>
          </a:p>
          <a:p>
            <a:pPr marL="454914" lvl="1" indent="-171450"/>
            <a:endParaRPr lang="de-AT" sz="1600" dirty="0"/>
          </a:p>
          <a:p>
            <a:pPr marL="454914" lvl="1" indent="-171450"/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224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dirty="0"/>
              <a:t>Förderungen für Vereine</a:t>
            </a:r>
            <a:br>
              <a:rPr lang="de-AT" sz="1800" dirty="0"/>
            </a:br>
            <a:endParaRPr lang="de-AT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6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B5A20F6-63FF-551F-F4D4-9B3A42999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2318" y="2426526"/>
            <a:ext cx="7288282" cy="3743604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600" dirty="0"/>
              <a:t>Neue und </a:t>
            </a:r>
            <a:r>
              <a:rPr lang="de-DE" sz="1600" b="1" dirty="0"/>
              <a:t>leicht zugängliche Sport- und Bewegungsangebote</a:t>
            </a:r>
            <a:endParaRPr lang="de-DE" sz="16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r>
              <a:rPr lang="de-DE" sz="1600" dirty="0"/>
              <a:t>Spazier- oder Walkinggruppen ohne sportliche Vorkenntnisse</a:t>
            </a:r>
          </a:p>
          <a:p>
            <a:pPr marL="454914" lvl="1" indent="-171450"/>
            <a:r>
              <a:rPr lang="de-AT" sz="1600" dirty="0"/>
              <a:t>Einfache Gymnastik- oder Bewegungskurse</a:t>
            </a:r>
          </a:p>
          <a:p>
            <a:pPr marL="454914" lvl="1" indent="-171450"/>
            <a:r>
              <a:rPr lang="de-AT" sz="1600" dirty="0"/>
              <a:t>Bewegungsangebote für unterschiedliche Altersgruppen</a:t>
            </a:r>
          </a:p>
          <a:p>
            <a:pPr marL="454914" lvl="1" indent="-171450"/>
            <a:r>
              <a:rPr lang="de-AT" sz="1600" dirty="0"/>
              <a:t>Kostenlose oder günstige Schnupperangebote</a:t>
            </a:r>
          </a:p>
          <a:p>
            <a:pPr marL="171450" indent="-171450"/>
            <a:endParaRPr lang="de-AT" sz="1600" dirty="0"/>
          </a:p>
          <a:p>
            <a:pPr marL="171450" indent="-171450"/>
            <a:r>
              <a:rPr lang="de-AT" sz="1600" dirty="0"/>
              <a:t>Förderung 2026/27:</a:t>
            </a:r>
          </a:p>
          <a:p>
            <a:pPr marL="569214" lvl="1"/>
            <a:r>
              <a:rPr lang="de-DE" sz="1600" dirty="0"/>
              <a:t>Bis zum 4. Kooperationsjahr: </a:t>
            </a:r>
            <a:r>
              <a:rPr lang="de-DE" sz="1600" b="1" dirty="0"/>
              <a:t>bis zu € 1.500 pro Verein/Jahr</a:t>
            </a:r>
            <a:endParaRPr lang="de-AT" sz="1600" dirty="0"/>
          </a:p>
          <a:p>
            <a:pPr marL="171450" indent="-171450"/>
            <a:r>
              <a:rPr lang="de-AT" sz="1600" dirty="0"/>
              <a:t>	</a:t>
            </a:r>
          </a:p>
          <a:p>
            <a:pPr marL="171450" indent="-171450"/>
            <a:endParaRPr lang="de-AT" sz="1600" dirty="0"/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 indent="0">
              <a:buNone/>
            </a:pPr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/>
            <a:endParaRPr 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4914" lvl="1" indent="-171450"/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de-DE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95279A1-12AF-0D3B-F766-425DF5B65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06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Status &amp; Informationen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7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466B37F-3E50-6A48-8597-B2372E170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69214" lvl="1"/>
            <a:r>
              <a:rPr lang="de-AT" sz="16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Athletic</a:t>
            </a:r>
            <a:r>
              <a:rPr lang="de-AT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Area - Kunstrasenplatz Zugang abgeschlossen</a:t>
            </a:r>
          </a:p>
          <a:p>
            <a:pPr marL="569214" lvl="1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Verbesserung des Zustandes (Platz, Flutlicht) des Fußballplatzes in Pichl</a:t>
            </a:r>
          </a:p>
          <a:p>
            <a:pPr marL="1145286" lvl="3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WSV Pichl-Reiteralm/FHC Pichl </a:t>
            </a:r>
          </a:p>
          <a:p>
            <a:pPr marL="1428750" lvl="4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 2x wöchentlich mit Breitensport bespielt </a:t>
            </a:r>
          </a:p>
          <a:p>
            <a:pPr marL="1145286" lvl="3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FC Schladming</a:t>
            </a:r>
          </a:p>
          <a:p>
            <a:pPr marL="1428750" lvl="4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Mehrere Mannschaften aktiv</a:t>
            </a:r>
          </a:p>
          <a:p>
            <a:pPr marL="1145286" lvl="3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externe Vereine (Trainingslager)</a:t>
            </a:r>
          </a:p>
          <a:p>
            <a:pPr marL="1428750" lvl="4"/>
            <a:r>
              <a:rPr lang="de-AT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Löcher im Platz, Verletzungsgefahr</a:t>
            </a:r>
          </a:p>
          <a:p>
            <a:pPr lvl="1" indent="0">
              <a:buNone/>
            </a:pPr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5286" lvl="3"/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52678" lvl="2"/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 indent="0">
              <a:buNone/>
            </a:pPr>
            <a:endParaRPr lang="de-AT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69214" lvl="1"/>
            <a:endParaRPr lang="de-AT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51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731C-311B-46F7-A865-6C3AF6B0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318" y="268360"/>
            <a:ext cx="7288282" cy="2121177"/>
          </a:xfrm>
        </p:spPr>
        <p:txBody>
          <a:bodyPr rtlCol="0"/>
          <a:lstStyle>
            <a:defPPr>
              <a:defRPr lang="de-DE"/>
            </a:defPPr>
          </a:lstStyle>
          <a:p>
            <a:pPr algn="l"/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e-AT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Allgemeines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ECE635A2-70B8-3EAB-6A18-952B02E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 rtlCol="0"/>
          <a:lstStyle>
            <a:defPPr>
              <a:defRPr lang="de-DE"/>
            </a:defPPr>
          </a:lstStyle>
          <a:p>
            <a:pPr rtl="0"/>
            <a:fld id="{A49DFD55-3C28-40EF-9E31-A92D2E4017FF}" type="slidenum">
              <a:rPr lang="de-DE" smtClean="0"/>
              <a:pPr rtl="0"/>
              <a:t>8</a:t>
            </a:fld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466B37F-3E50-6A48-8597-B2372E1709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69214" lvl="1"/>
            <a:r>
              <a:rPr lang="de-AT" dirty="0">
                <a:solidFill>
                  <a:srgbClr val="000000"/>
                </a:solidFill>
                <a:latin typeface="Arial" panose="020B0604020202020204" pitchFamily="34" charset="0"/>
              </a:rPr>
              <a:t>?</a:t>
            </a:r>
          </a:p>
          <a:p>
            <a:pPr lvl="2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2" indent="0">
              <a:buNone/>
            </a:pPr>
            <a:endParaRPr lang="de-AT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/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 indent="0">
              <a:buNone/>
            </a:pPr>
            <a:endParaRPr lang="de-AT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69214" lvl="1"/>
            <a:endParaRPr lang="de-AT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7149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977038_TF67328976_Win32" id="{B33B3472-3038-4EDE-B882-22737988B640}" vid="{AB05DB33-E781-44B8-AAD8-AFD94469E24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71af3243-3dd4-4a8d-8c0d-dd76da1f02a5"/>
    <ds:schemaRef ds:uri="http://schemas.microsoft.com/sharepoint/v3"/>
    <ds:schemaRef ds:uri="http://purl.org/dc/elements/1.1/"/>
    <ds:schemaRef ds:uri="http://www.w3.org/XML/1998/namespace"/>
    <ds:schemaRef ds:uri="http://schemas.openxmlformats.org/package/2006/metadata/core-properties"/>
    <ds:schemaRef ds:uri="230e9df3-be65-4c73-a93b-d1236ebd677e"/>
    <ds:schemaRef ds:uri="16c05727-aa75-4e4a-9b5f-8a80a1165891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Minimalistische Präsentation</Template>
  <TotalTime>0</TotalTime>
  <Words>305</Words>
  <Application>Microsoft Office PowerPoint</Application>
  <PresentationFormat>Breitbild</PresentationFormat>
  <Paragraphs>189</Paragraphs>
  <Slides>8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Tenorite</vt:lpstr>
      <vt:lpstr>Office-Design</vt:lpstr>
      <vt:lpstr>Jugend und  Sportausschuss  6. Sitzung (26.08.26)</vt:lpstr>
      <vt:lpstr>      Tagesordnung</vt:lpstr>
      <vt:lpstr>      Anforderungen</vt:lpstr>
      <vt:lpstr>      Fazit</vt:lpstr>
      <vt:lpstr>      Gemeindewandertag Ideenfindung</vt:lpstr>
      <vt:lpstr>      Förderungen für Vereine </vt:lpstr>
      <vt:lpstr>   Status &amp; Informationen</vt:lpstr>
      <vt:lpstr>   Allgemeines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</cp:lastModifiedBy>
  <cp:revision>14</cp:revision>
  <dcterms:created xsi:type="dcterms:W3CDTF">2025-08-13T14:39:43Z</dcterms:created>
  <dcterms:modified xsi:type="dcterms:W3CDTF">2026-08-26T14:17:29Z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