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8" r:id="rId6"/>
    <p:sldId id="293" r:id="rId7"/>
    <p:sldId id="294" r:id="rId8"/>
    <p:sldId id="296" r:id="rId9"/>
    <p:sldId id="295" r:id="rId10"/>
    <p:sldId id="299" r:id="rId11"/>
    <p:sldId id="298" r:id="rId12"/>
    <p:sldId id="297" r:id="rId13"/>
    <p:sldId id="287" r:id="rId14"/>
    <p:sldId id="286" r:id="rId15"/>
    <p:sldId id="290" r:id="rId16"/>
    <p:sldId id="292" r:id="rId17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0655" autoAdjust="0"/>
  </p:normalViewPr>
  <p:slideViewPr>
    <p:cSldViewPr snapToGrid="0">
      <p:cViewPr varScale="1">
        <p:scale>
          <a:sx n="161" d="100"/>
          <a:sy n="161" d="100"/>
        </p:scale>
        <p:origin x="232" y="104"/>
      </p:cViewPr>
      <p:guideLst/>
    </p:cSldViewPr>
  </p:slideViewPr>
  <p:outlineViewPr>
    <p:cViewPr>
      <p:scale>
        <a:sx n="33" d="100"/>
        <a:sy n="33" d="100"/>
      </p:scale>
      <p:origin x="0" y="-28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882" y="14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456E1CD-5B60-4466-B275-926A3C2BF5C1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8EEFA9E-C190-4F5C-8394-BD5F1CD55C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DF1D034-8769-4200-89E2-A3A6187E6BC9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2289C57-55D7-40A4-A101-E74FAC7A092B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8128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3954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5275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1684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45109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5969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87198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59978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9781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0312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68111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84043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8140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1918" y="3329790"/>
            <a:ext cx="4941771" cy="3200400"/>
          </a:xfrm>
        </p:spPr>
        <p:txBody>
          <a:bodyPr rtlCol="0" anchor="ctr">
            <a:noAutofit/>
          </a:bodyPr>
          <a:lstStyle>
            <a:lvl1pPr algn="l">
              <a:defRPr lang="de-DE" sz="3600" spc="150" baseline="0"/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8" name="Grafik 7">
            <a:extLst>
              <a:ext uri="{FF2B5EF4-FFF2-40B4-BE49-F238E27FC236}">
                <a16:creationId xmlns:a16="http://schemas.microsoft.com/office/drawing/2014/main" id="{A04F1E16-9A84-4D0E-9706-79C396AF6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D514C6BF-376E-43E8-881D-2E767426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4229100" y="0"/>
            <a:ext cx="7962901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rtlCol="0" anchor="b">
            <a:normAutofit/>
          </a:bodyPr>
          <a:lstStyle>
            <a:lvl1pPr>
              <a:defRPr lang="de-DE" sz="28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3500" y="2674013"/>
            <a:ext cx="2895600" cy="3269589"/>
          </a:xfrm>
        </p:spPr>
        <p:txBody>
          <a:bodyPr rtlCol="0">
            <a:normAutofit/>
          </a:bodyPr>
          <a:lstStyle>
            <a:lvl1pPr marL="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1pPr>
            <a:lvl2pPr marL="4572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2pPr>
            <a:lvl3pPr marL="9144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3pPr>
            <a:lvl4pPr marL="13716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4pPr>
            <a:lvl5pPr marL="18288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018"/>
            <a:ext cx="4179570" cy="3377354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A96E214-6A61-C8A7-B1DB-C8C260C13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557818" cy="6858000"/>
            <a:chOff x="0" y="0"/>
            <a:chExt cx="4762501" cy="5186363"/>
          </a:xfrm>
        </p:grpSpPr>
        <p:cxnSp>
          <p:nvCxnSpPr>
            <p:cNvPr id="5" name="Gerader Verbinder 4">
              <a:extLst>
                <a:ext uri="{FF2B5EF4-FFF2-40B4-BE49-F238E27FC236}">
                  <a16:creationId xmlns:a16="http://schemas.microsoft.com/office/drawing/2014/main" id="{A18BC1BC-99D6-D9F4-19F9-AAE722E2AE61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Gerader Verbinder 5">
              <a:extLst>
                <a:ext uri="{FF2B5EF4-FFF2-40B4-BE49-F238E27FC236}">
                  <a16:creationId xmlns:a16="http://schemas.microsoft.com/office/drawing/2014/main" id="{6816F797-248B-2C75-29B9-DB65A809D47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250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680"/>
            <a:ext cx="4179570" cy="337669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5D8E94DD-0F7B-3F92-58EA-5F06D557B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90667" y="0"/>
            <a:ext cx="1126278" cy="25122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419F5397-34DB-BC88-ADF5-AA470A06FE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5080"/>
            <a:ext cx="6576291" cy="6872605"/>
          </a:xfrm>
          <a:custGeom>
            <a:avLst/>
            <a:gdLst>
              <a:gd name="connsiteX0" fmla="*/ 0 w 6576291"/>
              <a:gd name="connsiteY0" fmla="*/ 0 h 6867525"/>
              <a:gd name="connsiteX1" fmla="*/ 6576291 w 6576291"/>
              <a:gd name="connsiteY1" fmla="*/ 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044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  <a:gd name="connsiteX0" fmla="*/ 0 w 6576291"/>
              <a:gd name="connsiteY0" fmla="*/ 0 h 6867525"/>
              <a:gd name="connsiteX1" fmla="*/ 3624811 w 6576291"/>
              <a:gd name="connsiteY1" fmla="*/ 1016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298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6291" h="6872605">
                <a:moveTo>
                  <a:pt x="0" y="5080"/>
                </a:moveTo>
                <a:lnTo>
                  <a:pt x="3629891" y="0"/>
                </a:lnTo>
                <a:lnTo>
                  <a:pt x="6576291" y="6872605"/>
                </a:lnTo>
                <a:lnTo>
                  <a:pt x="0" y="6872605"/>
                </a:lnTo>
                <a:lnTo>
                  <a:pt x="0" y="5080"/>
                </a:lnTo>
                <a:close/>
              </a:path>
            </a:pathLst>
          </a:custGeom>
        </p:spPr>
        <p:txBody>
          <a:bodyPr lIns="182880" tIns="182880" bIns="91440" rtlCol="0">
            <a:normAutofit/>
          </a:bodyPr>
          <a:lstStyle>
            <a:lvl1pPr marL="0" indent="0">
              <a:buNone/>
              <a:defRPr lang="de-DE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401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füh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2318" y="268360"/>
            <a:ext cx="7288282" cy="212117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EAC9D25F-5B3D-F5B2-5D02-C6BC6AA8987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1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18E16CF1-2502-F2F0-2C27-2DD797903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96374" y="-25401"/>
            <a:ext cx="3095625" cy="6883401"/>
            <a:chOff x="9096375" y="-25401"/>
            <a:chExt cx="3095625" cy="6883401"/>
          </a:xfrm>
        </p:grpSpPr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6322A6FB-333C-65AE-23D8-08BCEA174D43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62BB247-4598-A983-DEBF-6F042C1DB0BC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381744" y="-25401"/>
              <a:ext cx="2810256" cy="6883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34E84FEE-D475-A71D-7996-5925602EC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-1" y="-25403"/>
            <a:ext cx="1210573" cy="20481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7459776D-4049-CB00-C321-0627C169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6" name="Foliennummernplatzhalter 5">
            <a:extLst>
              <a:ext uri="{FF2B5EF4-FFF2-40B4-BE49-F238E27FC236}">
                <a16:creationId xmlns:a16="http://schemas.microsoft.com/office/drawing/2014/main" id="{EDE114AF-34C6-A062-7340-858BC27D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06400"/>
            <a:ext cx="4179570" cy="345797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E045004-3604-59DC-13E0-7A0B2DF78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2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 9">
            <a:extLst>
              <a:ext uri="{FF2B5EF4-FFF2-40B4-BE49-F238E27FC236}">
                <a16:creationId xmlns:a16="http://schemas.microsoft.com/office/drawing/2014/main" id="{955F7B05-9431-1FBA-415D-6CF2DF562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093633" cy="391239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568961"/>
            <a:ext cx="8420100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97255"/>
            <a:ext cx="3924300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7FF22E3-5928-787E-B062-FA18127D3BD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933700" y="3251596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97255"/>
            <a:ext cx="3943627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178E4D0B-96F1-45F3-6B2A-5FA31A37257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410173" y="3251595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3" name="Fußzeilenplatzhalter 4">
            <a:extLst>
              <a:ext uri="{FF2B5EF4-FFF2-40B4-BE49-F238E27FC236}">
                <a16:creationId xmlns:a16="http://schemas.microsoft.com/office/drawing/2014/main" id="{5F41582C-9AD2-F126-40F3-D43E77D1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6926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341F76B1-7BEF-7A88-1394-1164BFF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1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41120" y="558801"/>
            <a:ext cx="9953308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6A217F83-0BDB-C70B-29FE-2651DE191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429817" y="0"/>
            <a:ext cx="7762183" cy="2754814"/>
            <a:chOff x="7334250" y="0"/>
            <a:chExt cx="4857750" cy="1724025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E0C62368-3F79-C078-7086-B23D2F5A09F8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609BDD71-BF2E-BDB0-A625-D8371AEA1C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83354B96-CD25-BE1C-8CA2-3825F820B75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1120" y="2960877"/>
            <a:ext cx="2722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CDD81865-54C7-7674-4B2E-041D05C1D146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341120" y="3392035"/>
            <a:ext cx="2722880" cy="2907164"/>
          </a:xfrm>
        </p:spPr>
        <p:txBody>
          <a:bodyPr tIns="0" rtlCol="0">
            <a:normAutofit/>
          </a:bodyPr>
          <a:lstStyle>
            <a:lvl1pPr marL="283464" indent="-283464">
              <a:lnSpc>
                <a:spcPct val="100000"/>
              </a:lnSpc>
              <a:buFont typeface="+mj-lt"/>
              <a:buAutoNum type="arabicPeriod"/>
              <a:defRPr lang="de-DE" sz="1800" b="0" spc="50" baseline="0"/>
            </a:lvl1pPr>
            <a:lvl2pPr marL="566928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eriod"/>
              <a:defRPr lang="de-DE" sz="1800" spc="50" baseline="0"/>
            </a:lvl2pPr>
            <a:lvl3pPr marL="850392" indent="-342900">
              <a:lnSpc>
                <a:spcPct val="100000"/>
              </a:lnSpc>
              <a:spcBef>
                <a:spcPts val="1000"/>
              </a:spcBef>
              <a:buFont typeface="+mj-lt"/>
              <a:buAutoNum type="arabicParenR"/>
              <a:defRPr lang="de-DE" sz="1800" spc="50" baseline="0"/>
            </a:lvl3pPr>
            <a:lvl4pPr marL="1042416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arenR"/>
              <a:defRPr lang="de-DE" sz="1800" spc="50" baseline="0"/>
            </a:lvl4pPr>
            <a:lvl5pPr marL="1074420" indent="-400050">
              <a:lnSpc>
                <a:spcPct val="100000"/>
              </a:lnSpc>
              <a:spcBef>
                <a:spcPts val="1000"/>
              </a:spcBef>
              <a:buFont typeface="+mj-lt"/>
              <a:buAutoNum type="romanLcPeriod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6F39BA57-7F1C-623F-BC7F-B689C5AC33E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4754881" y="2960877"/>
            <a:ext cx="5516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94BF07A4-5A33-0B3C-A378-AB2435F1D5F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754881" y="3324859"/>
            <a:ext cx="5506720" cy="303148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9" name="Fußzeilenplatzhalter 4">
            <a:extLst>
              <a:ext uri="{FF2B5EF4-FFF2-40B4-BE49-F238E27FC236}">
                <a16:creationId xmlns:a16="http://schemas.microsoft.com/office/drawing/2014/main" id="{63DC63A6-41FE-6C2D-9A53-0AE4A6DBF3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20" name="Foliennummernplatzhalter 5">
            <a:extLst>
              <a:ext uri="{FF2B5EF4-FFF2-40B4-BE49-F238E27FC236}">
                <a16:creationId xmlns:a16="http://schemas.microsoft.com/office/drawing/2014/main" id="{0B5130EC-B05B-5489-FBEC-DBEB6D1E73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208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usammenfass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B2CC92D-F90A-CB67-4860-D6939AC2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094182" y="0"/>
            <a:ext cx="1745673" cy="3897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4" y="1671639"/>
            <a:ext cx="5884027" cy="1204912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4C376638-5C5B-8E5B-0C26-8F63B98EA4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8230" y="-9144"/>
            <a:ext cx="5481955" cy="6876288"/>
          </a:xfrm>
          <a:custGeom>
            <a:avLst/>
            <a:gdLst>
              <a:gd name="connsiteX0" fmla="*/ 0 w 5476875"/>
              <a:gd name="connsiteY0" fmla="*/ 0 h 6858000"/>
              <a:gd name="connsiteX1" fmla="*/ 547687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0 w 5476875"/>
              <a:gd name="connsiteY0" fmla="*/ 0 h 6858000"/>
              <a:gd name="connsiteX1" fmla="*/ 252031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5080 w 5481955"/>
              <a:gd name="connsiteY0" fmla="*/ 0 h 6858000"/>
              <a:gd name="connsiteX1" fmla="*/ 2525395 w 5481955"/>
              <a:gd name="connsiteY1" fmla="*/ 0 h 6858000"/>
              <a:gd name="connsiteX2" fmla="*/ 5481955 w 5481955"/>
              <a:gd name="connsiteY2" fmla="*/ 6858000 h 6858000"/>
              <a:gd name="connsiteX3" fmla="*/ 5080 w 5481955"/>
              <a:gd name="connsiteY3" fmla="*/ 6858000 h 6858000"/>
              <a:gd name="connsiteX4" fmla="*/ 0 w 5481955"/>
              <a:gd name="connsiteY4" fmla="*/ 4805680 h 6858000"/>
              <a:gd name="connsiteX5" fmla="*/ 5080 w 5481955"/>
              <a:gd name="connsiteY5" fmla="*/ 0 h 685800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1955" h="6863080">
                <a:moveTo>
                  <a:pt x="5080" y="0"/>
                </a:moveTo>
                <a:lnTo>
                  <a:pt x="2525395" y="0"/>
                </a:lnTo>
                <a:lnTo>
                  <a:pt x="5481955" y="6858000"/>
                </a:lnTo>
                <a:lnTo>
                  <a:pt x="899160" y="6863080"/>
                </a:lnTo>
                <a:cubicBezTo>
                  <a:pt x="506307" y="5933440"/>
                  <a:pt x="413173" y="5720080"/>
                  <a:pt x="0" y="4759960"/>
                </a:cubicBezTo>
                <a:cubicBezTo>
                  <a:pt x="1693" y="3158067"/>
                  <a:pt x="3387" y="1601893"/>
                  <a:pt x="5080" y="0"/>
                </a:cubicBezTo>
                <a:close/>
              </a:path>
            </a:pathLst>
          </a:custGeom>
        </p:spPr>
        <p:txBody>
          <a:bodyPr lIns="274320" tIns="91440" bIns="91440" rtlCol="0">
            <a:normAutofit/>
          </a:bodyPr>
          <a:lstStyle>
            <a:lvl1pPr marL="0" indent="0" algn="l">
              <a:buNone/>
              <a:defRPr lang="de-DE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04569D00-2037-2A8D-943B-22FAC1C0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5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75967A9D-0B53-4F3F-0872-495C23A3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643B0E9A-A777-8745-6A36-0A79CB5E036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453725" y="3660774"/>
            <a:ext cx="5907176" cy="2536826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895350"/>
            <a:ext cx="3247662" cy="1917700"/>
          </a:xfrm>
        </p:spPr>
        <p:txBody>
          <a:bodyPr rtlCol="0">
            <a:normAutofit/>
          </a:bodyPr>
          <a:lstStyle>
            <a:lvl1pPr algn="l">
              <a:defRPr lang="de-DE" sz="24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A14C3057-3BCC-F9A2-98D8-17DDB36F1823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8200" y="2813049"/>
            <a:ext cx="3247662" cy="323849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4216396" y="895927"/>
            <a:ext cx="7137404" cy="5115889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5F91997C-538B-C8B9-14D7-31A1932F6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615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5">
            <a:extLst>
              <a:ext uri="{FF2B5EF4-FFF2-40B4-BE49-F238E27FC236}">
                <a16:creationId xmlns:a16="http://schemas.microsoft.com/office/drawing/2014/main" id="{1F777EF4-982E-9337-7E82-31DC723C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E34303BA-AFB6-0E22-486F-785994E3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327564" cy="1505528"/>
            <a:chOff x="0" y="0"/>
            <a:chExt cx="2238376" cy="3105150"/>
          </a:xfrm>
        </p:grpSpPr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F66E3A08-02EB-7B54-5089-E7A7F19FD72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814F9BE5-00B2-ADDF-771C-AB098B36C82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081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37192"/>
            <a:ext cx="5655197" cy="199786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2705177"/>
            <a:ext cx="5733772" cy="448990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8199" y="3154166"/>
            <a:ext cx="5733773" cy="3032733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887108" y="2705177"/>
            <a:ext cx="3943627" cy="448989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120DFF5-B64A-9744-4500-1D7BBA19BF1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887107" y="3164867"/>
            <a:ext cx="3943627" cy="3032733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86" y="6356350"/>
            <a:ext cx="411480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3" name="Grafik 12">
            <a:extLst>
              <a:ext uri="{FF2B5EF4-FFF2-40B4-BE49-F238E27FC236}">
                <a16:creationId xmlns:a16="http://schemas.microsoft.com/office/drawing/2014/main" id="{E0588715-35AD-8BE1-A5FC-E28BDD385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45" t="319" r="28732" b="73496"/>
          <a:stretch/>
        </p:blipFill>
        <p:spPr>
          <a:xfrm rot="10800000" flipH="1">
            <a:off x="6308436" y="-11"/>
            <a:ext cx="5883564" cy="236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544E9C70-0200-3C21-7766-CB9EA5FBF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D5E4B16-2071-DEE9-BE53-F35AFBEFCA57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1CB2B071-0355-D550-18A8-9D515CA169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53550"/>
            <a:ext cx="10515600" cy="1325563"/>
          </a:xfrm>
        </p:spPr>
        <p:txBody>
          <a:bodyPr rtlCol="0" anchor="b">
            <a:normAutofit/>
          </a:bodyPr>
          <a:lstStyle>
            <a:lvl1pPr algn="ctr"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570963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BFB554B2-4C33-2975-9F27-94B8AE71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03C6776-E983-2BA3-1054-75996FE0F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chlussbemerku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KLICKEN SIE, um einen Titel hinzuzufügen.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7200" y="3238103"/>
            <a:ext cx="4179570" cy="2850181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buNone/>
              <a:defRPr lang="de-DE"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Untertitel durch Klicken hinzufügen</a:t>
            </a:r>
          </a:p>
        </p:txBody>
      </p:sp>
      <p:pic>
        <p:nvPicPr>
          <p:cNvPr id="6" name="Grafik 5">
            <a:extLst>
              <a:ext uri="{FF2B5EF4-FFF2-40B4-BE49-F238E27FC236}">
                <a16:creationId xmlns:a16="http://schemas.microsoft.com/office/drawing/2014/main" id="{ED3361C9-310A-4255-A94E-B77588962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10" name="Fußzeilenplatzhalt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56350"/>
            <a:ext cx="417957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9DFD55-3C28-40EF-9E31-A92D2E4017F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70" r:id="rId4"/>
    <p:sldLayoutId id="2147483651" r:id="rId5"/>
    <p:sldLayoutId id="2147483671" r:id="rId6"/>
    <p:sldLayoutId id="2147483672" r:id="rId7"/>
    <p:sldLayoutId id="2147483673" r:id="rId8"/>
    <p:sldLayoutId id="2147483664" r:id="rId9"/>
    <p:sldLayoutId id="2147483674" r:id="rId10"/>
    <p:sldLayoutId id="2147483653" r:id="rId11"/>
    <p:sldLayoutId id="2147483667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de-DE"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de-DE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918" y="3329790"/>
            <a:ext cx="4941771" cy="3200400"/>
          </a:xfrm>
        </p:spPr>
        <p:txBody>
          <a:bodyPr rtlCol="0" anchor="ctr"/>
          <a:lstStyle>
            <a:defPPr>
              <a:defRPr lang="de-DE"/>
            </a:defPPr>
          </a:lstStyle>
          <a:p>
            <a:pPr rtl="0"/>
            <a:r>
              <a:rPr lang="de-DE" dirty="0"/>
              <a:t>Jugend und  Sportausschuss</a:t>
            </a:r>
            <a:br>
              <a:rPr lang="de-DE" dirty="0"/>
            </a:br>
            <a:br>
              <a:rPr lang="de-DE" dirty="0"/>
            </a:br>
            <a:r>
              <a:rPr lang="de-DE" dirty="0"/>
              <a:t>3. Sitzung (04.12.25)</a:t>
            </a:r>
          </a:p>
        </p:txBody>
      </p:sp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A19C5384-7530-8C6A-E306-0E66ABEDE7D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393275" y="2389537"/>
            <a:ext cx="7288282" cy="4245768"/>
          </a:xfrm>
        </p:spPr>
      </p:pic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3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Probleme </a:t>
            </a: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zu 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Beginn und auch bei der Abholung der Kinder vom Fußballtraining. Zufahrt zur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Athletic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-Area immer sehr mühsam und gefährlich.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Parkplatz an der Nordseite überfüllt (auch durch die in diesen Bereich abgestellten Busse der Schi-MS und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PKW´s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der Schüler der HAK).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Gefährlichen Situationen, da die Kinder immer wieder zwischen den Autos vorbeilaufen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Lenkung der Kindertrainings auch Sicht des FC Schladming zu den Zugangsbereich im Süden, wo auch der große Parkplatz zur Verfügung steht erfolgen.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Vorteile: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„Ein“ Parkplatz für Eltern und Besucher (Nordseite Beschilderung -&gt; „Parken verboten“)</a:t>
            </a:r>
          </a:p>
          <a:p>
            <a:pPr marL="454914" lvl="1" indent="-171450"/>
            <a:r>
              <a:rPr lang="de-DE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FC Schladming</a:t>
            </a:r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: Öffnen des Tores an der Südseite bei Kinder- und Jugendspielen/Trainings</a:t>
            </a: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Kein Blockieren des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Ennsradweges</a:t>
            </a:r>
            <a:r>
              <a:rPr lang="de-DE" sz="1200" b="0" i="0" u="none" strike="noStrike" baseline="0">
                <a:solidFill>
                  <a:srgbClr val="000000"/>
                </a:solidFill>
                <a:latin typeface="Calibri" panose="020F0502020204030204" pitchFamily="34" charset="0"/>
              </a:rPr>
              <a:t> (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Radfahrer, Fußgänger, usw.)</a:t>
            </a:r>
          </a:p>
        </p:txBody>
      </p:sp>
    </p:spTree>
    <p:extLst>
      <p:ext uri="{BB962C8B-B14F-4D97-AF65-F5344CB8AC3E}">
        <p14:creationId xmlns:p14="http://schemas.microsoft.com/office/powerpoint/2010/main" val="1553381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4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 lnSpcReduction="10000"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Für diese Maßnahme wäre durch die Gemeinde folgender Aufwand zu übernehmen: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Verkabelung für eine zusätzliche Straßenlaterne: </a:t>
            </a: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Künette ca</a:t>
            </a:r>
            <a:r>
              <a:rPr lang="de-AT" sz="1100" dirty="0">
                <a:solidFill>
                  <a:srgbClr val="000000"/>
                </a:solidFill>
                <a:latin typeface="Calibri" panose="020F0502020204030204" pitchFamily="34" charset="0"/>
              </a:rPr>
              <a:t>. 50m</a:t>
            </a:r>
            <a:endParaRPr lang="de-AT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Kabel ca. 60 m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Stk</a:t>
            </a:r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 Straßenlaternen doppelt (wie am Parkplatz) 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im Bereich des Zuganges: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Abtrag Humus ca. 60 m²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mit Schotter ca. 25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b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Zusätzliche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Todos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: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Beschilderung Nord Parkplatz?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Abstellplatz Fahrräder außerhalb (Ständer!)?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Wegführung?</a:t>
            </a:r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565629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Fußballtrainingslager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5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Kunstrasenbelegung März 2026 abgeschlossen (täglich mehrmals ab 17 Uhr belegt)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Einigung FC Schladming und Gemeinde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KM, Juniors, Damen, U16 und U14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Mannschaften aus Haus, Ramsau, Radstadt,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Öblarn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, St. Martin,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Pruggern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 10+ Testspiele von 24.1 – 31.3.2026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Anfrage Trainingslager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Wunsch FC Schladming Für Profi Mannschaften von </a:t>
            </a:r>
            <a:r>
              <a:rPr lang="de-DE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Mitte Juni – Mitte Juli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Wochenendbelegungen (Vorbereitung)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SV Straßwalchen 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SK Unterschützen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Union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Eidenberg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/Geng</a:t>
            </a: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1532501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Greenkeeping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6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F014014C-66B7-7A9F-B969-8F5F6E7A3AF0}"/>
              </a:ext>
            </a:extLst>
          </p:cNvPr>
          <p:cNvSpPr txBox="1"/>
          <p:nvPr/>
        </p:nvSpPr>
        <p:spPr>
          <a:xfrm>
            <a:off x="1364673" y="2506617"/>
            <a:ext cx="7288212" cy="2583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Beachvolleyballclub Teil des ATV Schladmings</a:t>
            </a: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Sandbefüllun</a:t>
            </a:r>
            <a:r>
              <a:rPr lang="de-AT" b="0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</a:t>
            </a: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Schwimmbad ~ € 15000,-</a:t>
            </a: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Beide Beachvolleyballplätze (nebeneinander) 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650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12 cm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78 m³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117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</a:p>
          <a:p>
            <a:pPr lvl="4"/>
            <a:endParaRPr lang="de-AT" sz="1000" dirty="0">
              <a:latin typeface="Arial" panose="020B06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Beachvolleyballplatz ("</a:t>
            </a:r>
            <a:r>
              <a:rPr lang="de-AT" sz="1000" u="sng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Fussballplatz</a:t>
            </a:r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")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380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20cm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76 m³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114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956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Beachvolleyplatz Schladming/Pichl –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Sandbefüllung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6659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Beachvolleyball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Beats Schladming 2026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lvl="4"/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463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DE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TC Schladming – Status Erneuerung Plätze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Impulsförderung durch TV Schladming abgelehnt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Weitere Vorgangsweise?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Ausschreibung durchführen (TC Schladming)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Finanzierungsideen</a:t>
            </a: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0050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TC Schladming Sportstätte (Allgemein)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 fontScale="92500" lnSpcReduction="200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Stroblmayr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Illmary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/Pitzer (Pichler/Schmidt/Pilz) am 1.8.25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 Plätze im ersten Schritt renovieren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Kosten € 450.000,- 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Gewünscht wäre 50% TC / 50% Gemeinde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 Angebote (Granit,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Calisthenics Park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Gestaltung Bereich unterhalb der Bundesstraßenbrücke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Bankerl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/ Verweilmöglichkeiten / Grillplatz?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Beschattung? Bäume?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10</a:t>
            </a:fld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E511EB4-7D7F-6EF2-0859-5B23A2C26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856" y="2302259"/>
            <a:ext cx="8156882" cy="441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230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Ski-/Sportmittelschule Schladming - Status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689182"/>
          </a:xfrm>
        </p:spPr>
        <p:txBody>
          <a:bodyPr rtlCol="0">
            <a:normAutofit fontScale="925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Direktor Hans Rettenbacher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Aktuell Sport Mittelschule aus unterschiedlichsten Gründen nicht umsetzbar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Mehrere Anfragen aus Pichl und Haus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Reinhard Kornberger (WSV Pichl-Reiteralm)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Konzept für MS mit Sport Grundlagen für weitere Schulen/Vereine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Sucht Gespräch mit anderen Vereinen zur Vorlage eine Konzeptes</a:t>
            </a: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2928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Allgemeines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Fußballplatz WM-Siedlung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Frühjahr 2026 „Renovierung“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Krampuslauf 2026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Sitzung im Frühjahr 2026 mit </a:t>
            </a:r>
            <a:r>
              <a:rPr lang="de-AT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Veranstalder</a:t>
            </a: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Steigende Kosten Security/Sicherheitsmaßnahmen</a:t>
            </a: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Unmut Bevölkerung</a:t>
            </a: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2269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Fragen?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5206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977038_TF67328976_Win32" id="{B33B3472-3038-4EDE-B882-22737988B640}" vid="{AB05DB33-E781-44B8-AAD8-AFD94469E248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9168DCE-134F-4610-A6AA-88CEBE8D71D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5EDE3176-A15D-46A3-BDDB-64A0D7363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ABF691C-888B-4061-8A6F-D5CE84A0254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Minimalistische Präsentation</Template>
  <TotalTime>0</TotalTime>
  <Words>653</Words>
  <Application>Microsoft Office PowerPoint</Application>
  <PresentationFormat>Breitbild</PresentationFormat>
  <Paragraphs>110</Paragraphs>
  <Slides>13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9" baseType="lpstr">
      <vt:lpstr>Aptos</vt:lpstr>
      <vt:lpstr>Arial</vt:lpstr>
      <vt:lpstr>Calibri</vt:lpstr>
      <vt:lpstr>Symbol</vt:lpstr>
      <vt:lpstr>Tenorite</vt:lpstr>
      <vt:lpstr>Office-Design</vt:lpstr>
      <vt:lpstr>Jugend und  Sportausschuss  3. Sitzung (04.12.25)</vt:lpstr>
      <vt:lpstr>   Athletic Area - Kunstrasenplatz Zugang </vt:lpstr>
      <vt:lpstr>   Athletic Area - Kunstrasenplatz Zugang </vt:lpstr>
      <vt:lpstr>   Athletic Area - Kunstrasenplatz Zugang </vt:lpstr>
      <vt:lpstr>   Athletic Area - Fußballtrainingslager</vt:lpstr>
      <vt:lpstr>                 Athletic Area - Greenkeeping </vt:lpstr>
      <vt:lpstr>              Beachvolleyplatz Schladming/Pichl – Sandbefüllung </vt:lpstr>
      <vt:lpstr>           Beachvolleyball and Beats Schladming 2026 </vt:lpstr>
      <vt:lpstr>        TC Schladming – Status Erneuerung Plätze </vt:lpstr>
      <vt:lpstr>TC Schladming Sportstätte (Allgemein)</vt:lpstr>
      <vt:lpstr>       Ski-/Sportmittelschule Schladming - Status </vt:lpstr>
      <vt:lpstr> Allgemeines</vt:lpstr>
      <vt:lpstr> Fragen?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Pilz</dc:creator>
  <cp:lastModifiedBy>Thomas</cp:lastModifiedBy>
  <cp:revision>5</cp:revision>
  <dcterms:created xsi:type="dcterms:W3CDTF">2025-08-13T14:39:43Z</dcterms:created>
  <dcterms:modified xsi:type="dcterms:W3CDTF">2025-12-04T10:23:40Z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